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74" r:id="rId6"/>
    <p:sldId id="275" r:id="rId7"/>
    <p:sldId id="276" r:id="rId8"/>
    <p:sldId id="260" r:id="rId9"/>
    <p:sldId id="261" r:id="rId10"/>
    <p:sldId id="262" r:id="rId11"/>
    <p:sldId id="273" r:id="rId12"/>
    <p:sldId id="278" r:id="rId13"/>
    <p:sldId id="267" r:id="rId14"/>
    <p:sldId id="265" r:id="rId15"/>
    <p:sldId id="266" r:id="rId16"/>
    <p:sldId id="269" r:id="rId17"/>
    <p:sldId id="270" r:id="rId18"/>
    <p:sldId id="271" r:id="rId19"/>
    <p:sldId id="268" r:id="rId20"/>
    <p:sldId id="279" r:id="rId21"/>
    <p:sldId id="27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1498"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DBFA21-4F9A-2947-B509-7D30B400C077}" type="datetimeFigureOut">
              <a:rPr lang="en-US" smtClean="0"/>
              <a:t>5/29/2020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8478AB-7482-1946-809E-945A9CDDB4BD}" type="slidenum">
              <a:rPr lang="en-US" smtClean="0"/>
              <a:t>‹#›</a:t>
            </a:fld>
            <a:endParaRPr lang="en-US"/>
          </a:p>
        </p:txBody>
      </p:sp>
    </p:spTree>
    <p:extLst>
      <p:ext uri="{BB962C8B-B14F-4D97-AF65-F5344CB8AC3E}">
        <p14:creationId xmlns:p14="http://schemas.microsoft.com/office/powerpoint/2010/main" val="3066330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478AB-7482-1946-809E-945A9CDDB4BD}" type="slidenum">
              <a:rPr lang="en-US" smtClean="0"/>
              <a:t>1</a:t>
            </a:fld>
            <a:endParaRPr lang="en-US"/>
          </a:p>
        </p:txBody>
      </p:sp>
    </p:spTree>
    <p:extLst>
      <p:ext uri="{BB962C8B-B14F-4D97-AF65-F5344CB8AC3E}">
        <p14:creationId xmlns:p14="http://schemas.microsoft.com/office/powerpoint/2010/main" val="3638157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proves that BMI</a:t>
            </a:r>
            <a:r>
              <a:rPr lang="en-US" baseline="0" dirty="0"/>
              <a:t> does have something to do with winning medals. Left uses scaled BMI’s, Right uses regular BMI’s.</a:t>
            </a:r>
            <a:endParaRPr lang="en-US" dirty="0"/>
          </a:p>
        </p:txBody>
      </p:sp>
      <p:sp>
        <p:nvSpPr>
          <p:cNvPr id="4" name="Slide Number Placeholder 3"/>
          <p:cNvSpPr>
            <a:spLocks noGrp="1"/>
          </p:cNvSpPr>
          <p:nvPr>
            <p:ph type="sldNum" sz="quarter" idx="10"/>
          </p:nvPr>
        </p:nvSpPr>
        <p:spPr/>
        <p:txBody>
          <a:bodyPr/>
          <a:lstStyle/>
          <a:p>
            <a:fld id="{3C8478AB-7482-1946-809E-945A9CDDB4BD}" type="slidenum">
              <a:rPr lang="en-US" smtClean="0"/>
              <a:t>15</a:t>
            </a:fld>
            <a:endParaRPr lang="en-US"/>
          </a:p>
        </p:txBody>
      </p:sp>
    </p:spTree>
    <p:extLst>
      <p:ext uri="{BB962C8B-B14F-4D97-AF65-F5344CB8AC3E}">
        <p14:creationId xmlns:p14="http://schemas.microsoft.com/office/powerpoint/2010/main" val="2531974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countries that have over 60 medals in total. Why 60? So that the x-axis would be readable.</a:t>
            </a:r>
            <a:endParaRPr lang="en-US" dirty="0"/>
          </a:p>
        </p:txBody>
      </p:sp>
      <p:sp>
        <p:nvSpPr>
          <p:cNvPr id="4" name="Slide Number Placeholder 3"/>
          <p:cNvSpPr>
            <a:spLocks noGrp="1"/>
          </p:cNvSpPr>
          <p:nvPr>
            <p:ph type="sldNum" sz="quarter" idx="10"/>
          </p:nvPr>
        </p:nvSpPr>
        <p:spPr/>
        <p:txBody>
          <a:bodyPr/>
          <a:lstStyle/>
          <a:p>
            <a:fld id="{3C8478AB-7482-1946-809E-945A9CDDB4BD}" type="slidenum">
              <a:rPr lang="en-US" smtClean="0"/>
              <a:t>4</a:t>
            </a:fld>
            <a:endParaRPr lang="en-US"/>
          </a:p>
        </p:txBody>
      </p:sp>
    </p:spTree>
    <p:extLst>
      <p:ext uri="{BB962C8B-B14F-4D97-AF65-F5344CB8AC3E}">
        <p14:creationId xmlns:p14="http://schemas.microsoft.com/office/powerpoint/2010/main" val="888003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Insights:</a:t>
            </a:r>
          </a:p>
          <a:p>
            <a:r>
              <a:rPr lang="en-US" altLang="zh-CN" dirty="0"/>
              <a:t>Listed all the hosting country and plotted each trend to see if they reach a local maximum when they are hosting Olympics:</a:t>
            </a:r>
          </a:p>
          <a:p>
            <a:r>
              <a:rPr lang="en-US" altLang="zh-CN" dirty="0"/>
              <a:t>1. Most of teams performed better than they did in the previous year when their countries hosted the Olympics events.</a:t>
            </a:r>
          </a:p>
          <a:p>
            <a:r>
              <a:rPr lang="en-US" altLang="zh-CN" dirty="0"/>
              <a:t>2. The number of medals for most of teams reached a local maximum when they hosted the Olympics.</a:t>
            </a:r>
          </a:p>
          <a:p>
            <a:r>
              <a:rPr lang="en-US" altLang="zh-CN" dirty="0"/>
              <a:t>3. After countries hosted Olympics, their performances next year tended to be better than they were in the year before they hosted Olympics.</a:t>
            </a:r>
          </a:p>
          <a:p>
            <a:r>
              <a:rPr lang="en-US" altLang="zh-CN" dirty="0"/>
              <a:t>4. Among the four most competitive countries, US doesn't have home advantage because the first peak should not count since Russia refused to attend 1984 Olympics. Germany doesn't have home advantage since their athletes won more medals next year. Russia is unknown for home advantage since US did not attend the 1980 Olympics when Russia hosted the event. China has home advantage when they hosted the event on 2008.</a:t>
            </a:r>
            <a:endParaRPr lang="zh-CN" altLang="en-US" dirty="0"/>
          </a:p>
        </p:txBody>
      </p:sp>
      <p:sp>
        <p:nvSpPr>
          <p:cNvPr id="4" name="灯片编号占位符 3"/>
          <p:cNvSpPr>
            <a:spLocks noGrp="1"/>
          </p:cNvSpPr>
          <p:nvPr>
            <p:ph type="sldNum" sz="quarter" idx="10"/>
          </p:nvPr>
        </p:nvSpPr>
        <p:spPr/>
        <p:txBody>
          <a:bodyPr/>
          <a:lstStyle/>
          <a:p>
            <a:fld id="{3C8478AB-7482-1946-809E-945A9CDDB4BD}" type="slidenum">
              <a:rPr lang="en-US" smtClean="0"/>
              <a:t>5</a:t>
            </a:fld>
            <a:endParaRPr lang="en-US"/>
          </a:p>
        </p:txBody>
      </p:sp>
    </p:spTree>
    <p:extLst>
      <p:ext uri="{BB962C8B-B14F-4D97-AF65-F5344CB8AC3E}">
        <p14:creationId xmlns:p14="http://schemas.microsoft.com/office/powerpoint/2010/main" val="2302892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Insights:</a:t>
            </a:r>
          </a:p>
          <a:p>
            <a:r>
              <a:rPr lang="en-US" altLang="zh-CN" dirty="0"/>
              <a:t>1. The percentage of medal won by each athlete for each country when hosted the Olympics event did not reach a local maximum for most of the teams.</a:t>
            </a:r>
          </a:p>
          <a:p>
            <a:r>
              <a:rPr lang="en-US" altLang="zh-CN" dirty="0"/>
              <a:t>2. The number of medal per athlete for each country can be interpreted as the efficiency of winning a medal for each athletes.</a:t>
            </a:r>
          </a:p>
          <a:p>
            <a:r>
              <a:rPr lang="en-US" altLang="zh-CN" dirty="0"/>
              <a:t>3. It is interesting to see that when a country is hosting the Olympics, the </a:t>
            </a:r>
            <a:r>
              <a:rPr lang="en-US" altLang="zh-CN" dirty="0" err="1"/>
              <a:t>efficency</a:t>
            </a:r>
            <a:r>
              <a:rPr lang="en-US" altLang="zh-CN" dirty="0"/>
              <a:t> of winning a medal for each athletes actually comes down.</a:t>
            </a:r>
          </a:p>
          <a:p>
            <a:r>
              <a:rPr lang="en-US" altLang="zh-CN" dirty="0"/>
              <a:t>4. The reason behind this is that when a country is hosting the Olympics, the popularity increases a lot within that country. The number of athletes participating in the Olympics outweighs the number of medals they win. For example, more people participate in the event since they all want to make contribution to the country, but the medals they win are </a:t>
            </a:r>
            <a:r>
              <a:rPr lang="en-US" altLang="zh-CN" dirty="0" err="1"/>
              <a:t>propotionally</a:t>
            </a:r>
            <a:r>
              <a:rPr lang="en-US" altLang="zh-CN" dirty="0"/>
              <a:t> less than the number of athletes. Therefore, on average, the percentage of medal won by each athlete for each country actually goes down when a country is hosting the Olympics.</a:t>
            </a:r>
            <a:endParaRPr lang="zh-CN" altLang="en-US" dirty="0"/>
          </a:p>
        </p:txBody>
      </p:sp>
      <p:sp>
        <p:nvSpPr>
          <p:cNvPr id="4" name="灯片编号占位符 3"/>
          <p:cNvSpPr>
            <a:spLocks noGrp="1"/>
          </p:cNvSpPr>
          <p:nvPr>
            <p:ph type="sldNum" sz="quarter" idx="10"/>
          </p:nvPr>
        </p:nvSpPr>
        <p:spPr/>
        <p:txBody>
          <a:bodyPr/>
          <a:lstStyle/>
          <a:p>
            <a:fld id="{3C8478AB-7482-1946-809E-945A9CDDB4BD}" type="slidenum">
              <a:rPr lang="en-US" smtClean="0"/>
              <a:t>6</a:t>
            </a:fld>
            <a:endParaRPr lang="en-US"/>
          </a:p>
        </p:txBody>
      </p:sp>
    </p:spTree>
    <p:extLst>
      <p:ext uri="{BB962C8B-B14F-4D97-AF65-F5344CB8AC3E}">
        <p14:creationId xmlns:p14="http://schemas.microsoft.com/office/powerpoint/2010/main" val="154505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countries that have over 60 medals in total. Why 60? So that the x-axis would be readable.</a:t>
            </a:r>
            <a:endParaRPr lang="en-US" dirty="0"/>
          </a:p>
        </p:txBody>
      </p:sp>
      <p:sp>
        <p:nvSpPr>
          <p:cNvPr id="4" name="Slide Number Placeholder 3"/>
          <p:cNvSpPr>
            <a:spLocks noGrp="1"/>
          </p:cNvSpPr>
          <p:nvPr>
            <p:ph type="sldNum" sz="quarter" idx="10"/>
          </p:nvPr>
        </p:nvSpPr>
        <p:spPr/>
        <p:txBody>
          <a:bodyPr/>
          <a:lstStyle/>
          <a:p>
            <a:fld id="{3C8478AB-7482-1946-809E-945A9CDDB4BD}" type="slidenum">
              <a:rPr lang="en-US" smtClean="0"/>
              <a:t>7</a:t>
            </a:fld>
            <a:endParaRPr lang="en-US"/>
          </a:p>
        </p:txBody>
      </p:sp>
    </p:spTree>
    <p:extLst>
      <p:ext uri="{BB962C8B-B14F-4D97-AF65-F5344CB8AC3E}">
        <p14:creationId xmlns:p14="http://schemas.microsoft.com/office/powerpoint/2010/main" val="888003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478AB-7482-1946-809E-945A9CDDB4BD}" type="slidenum">
              <a:rPr lang="en-US" smtClean="0"/>
              <a:t>8</a:t>
            </a:fld>
            <a:endParaRPr lang="en-US"/>
          </a:p>
        </p:txBody>
      </p:sp>
    </p:spTree>
    <p:extLst>
      <p:ext uri="{BB962C8B-B14F-4D97-AF65-F5344CB8AC3E}">
        <p14:creationId xmlns:p14="http://schemas.microsoft.com/office/powerpoint/2010/main" val="1447576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me if this is wrong:</a:t>
            </a:r>
            <a:r>
              <a:rPr lang="en-US" baseline="0" dirty="0"/>
              <a:t> For the US, there are 4 events in athletics (T&amp;F) that contribute the most to their total medal count</a:t>
            </a:r>
          </a:p>
          <a:p>
            <a:r>
              <a:rPr lang="en-US" baseline="0" dirty="0" err="1"/>
              <a:t>Sagar’s</a:t>
            </a:r>
            <a:r>
              <a:rPr lang="en-US" baseline="0" dirty="0"/>
              <a:t> note: </a:t>
            </a:r>
            <a:r>
              <a:rPr lang="en-US" baseline="0"/>
              <a:t>athletes from </a:t>
            </a:r>
            <a:r>
              <a:rPr lang="en-US" baseline="0" dirty="0"/>
              <a:t>these countries in these sports have a better chance </a:t>
            </a:r>
            <a:r>
              <a:rPr lang="en-US" baseline="0"/>
              <a:t>of winning</a:t>
            </a:r>
            <a:endParaRPr lang="en-US" dirty="0"/>
          </a:p>
        </p:txBody>
      </p:sp>
      <p:sp>
        <p:nvSpPr>
          <p:cNvPr id="4" name="Slide Number Placeholder 3"/>
          <p:cNvSpPr>
            <a:spLocks noGrp="1"/>
          </p:cNvSpPr>
          <p:nvPr>
            <p:ph type="sldNum" sz="quarter" idx="10"/>
          </p:nvPr>
        </p:nvSpPr>
        <p:spPr/>
        <p:txBody>
          <a:bodyPr/>
          <a:lstStyle/>
          <a:p>
            <a:fld id="{3C8478AB-7482-1946-809E-945A9CDDB4BD}" type="slidenum">
              <a:rPr lang="en-US" smtClean="0"/>
              <a:t>12</a:t>
            </a:fld>
            <a:endParaRPr lang="en-US"/>
          </a:p>
        </p:txBody>
      </p:sp>
    </p:spTree>
    <p:extLst>
      <p:ext uri="{BB962C8B-B14F-4D97-AF65-F5344CB8AC3E}">
        <p14:creationId xmlns:p14="http://schemas.microsoft.com/office/powerpoint/2010/main" val="3097441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me if this is wrong:</a:t>
            </a:r>
            <a:r>
              <a:rPr lang="en-US" baseline="0" dirty="0"/>
              <a:t> For the US, there are 4 events in athletics (T&amp;F) that contribute the most to their total medal count</a:t>
            </a:r>
          </a:p>
          <a:p>
            <a:r>
              <a:rPr lang="en-US" baseline="0" dirty="0" err="1"/>
              <a:t>Sagar’s</a:t>
            </a:r>
            <a:r>
              <a:rPr lang="en-US" baseline="0" dirty="0"/>
              <a:t> note: </a:t>
            </a:r>
            <a:r>
              <a:rPr lang="en-US" baseline="0"/>
              <a:t>athletes from </a:t>
            </a:r>
            <a:r>
              <a:rPr lang="en-US" baseline="0" dirty="0"/>
              <a:t>these countries in these sports have a better chance </a:t>
            </a:r>
            <a:r>
              <a:rPr lang="en-US" baseline="0"/>
              <a:t>of winning</a:t>
            </a:r>
            <a:endParaRPr lang="en-US" dirty="0"/>
          </a:p>
        </p:txBody>
      </p:sp>
      <p:sp>
        <p:nvSpPr>
          <p:cNvPr id="4" name="Slide Number Placeholder 3"/>
          <p:cNvSpPr>
            <a:spLocks noGrp="1"/>
          </p:cNvSpPr>
          <p:nvPr>
            <p:ph type="sldNum" sz="quarter" idx="10"/>
          </p:nvPr>
        </p:nvSpPr>
        <p:spPr/>
        <p:txBody>
          <a:bodyPr/>
          <a:lstStyle/>
          <a:p>
            <a:fld id="{3C8478AB-7482-1946-809E-945A9CDDB4BD}" type="slidenum">
              <a:rPr lang="en-US" smtClean="0"/>
              <a:t>13</a:t>
            </a:fld>
            <a:endParaRPr lang="en-US"/>
          </a:p>
        </p:txBody>
      </p:sp>
    </p:spTree>
    <p:extLst>
      <p:ext uri="{BB962C8B-B14F-4D97-AF65-F5344CB8AC3E}">
        <p14:creationId xmlns:p14="http://schemas.microsoft.com/office/powerpoint/2010/main" val="3097441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worth noting that now men and women have equal representation</a:t>
            </a:r>
          </a:p>
        </p:txBody>
      </p:sp>
      <p:sp>
        <p:nvSpPr>
          <p:cNvPr id="4" name="Slide Number Placeholder 3"/>
          <p:cNvSpPr>
            <a:spLocks noGrp="1"/>
          </p:cNvSpPr>
          <p:nvPr>
            <p:ph type="sldNum" sz="quarter" idx="10"/>
          </p:nvPr>
        </p:nvSpPr>
        <p:spPr/>
        <p:txBody>
          <a:bodyPr/>
          <a:lstStyle/>
          <a:p>
            <a:fld id="{3C8478AB-7482-1946-809E-945A9CDDB4BD}" type="slidenum">
              <a:rPr lang="en-US" smtClean="0"/>
              <a:t>14</a:t>
            </a:fld>
            <a:endParaRPr lang="en-US"/>
          </a:p>
        </p:txBody>
      </p:sp>
    </p:spTree>
    <p:extLst>
      <p:ext uri="{BB962C8B-B14F-4D97-AF65-F5344CB8AC3E}">
        <p14:creationId xmlns:p14="http://schemas.microsoft.com/office/powerpoint/2010/main" val="1356917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C3CDB3E-A1A0-4542-A0B7-753C45D52B0B}" type="datetimeFigureOut">
              <a:rPr lang="en-US" smtClean="0"/>
              <a:t>5/29/2020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997556-78CF-8241-A2AC-62DDA887C2E7}" type="slidenum">
              <a:rPr lang="en-US" smtClean="0"/>
              <a:t>‹#›</a:t>
            </a:fld>
            <a:endParaRPr lang="en-US"/>
          </a:p>
        </p:txBody>
      </p:sp>
    </p:spTree>
    <p:extLst>
      <p:ext uri="{BB962C8B-B14F-4D97-AF65-F5344CB8AC3E}">
        <p14:creationId xmlns:p14="http://schemas.microsoft.com/office/powerpoint/2010/main" val="1094998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3CDB3E-A1A0-4542-A0B7-753C45D52B0B}" type="datetimeFigureOut">
              <a:rPr lang="en-US" smtClean="0"/>
              <a:t>5/29/2020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997556-78CF-8241-A2AC-62DDA887C2E7}" type="slidenum">
              <a:rPr lang="en-US" smtClean="0"/>
              <a:t>‹#›</a:t>
            </a:fld>
            <a:endParaRPr lang="en-US"/>
          </a:p>
        </p:txBody>
      </p:sp>
    </p:spTree>
    <p:extLst>
      <p:ext uri="{BB962C8B-B14F-4D97-AF65-F5344CB8AC3E}">
        <p14:creationId xmlns:p14="http://schemas.microsoft.com/office/powerpoint/2010/main" val="2832450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3CDB3E-A1A0-4542-A0B7-753C45D52B0B}" type="datetimeFigureOut">
              <a:rPr lang="en-US" smtClean="0"/>
              <a:t>5/29/2020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997556-78CF-8241-A2AC-62DDA887C2E7}" type="slidenum">
              <a:rPr lang="en-US" smtClean="0"/>
              <a:t>‹#›</a:t>
            </a:fld>
            <a:endParaRPr lang="en-US"/>
          </a:p>
        </p:txBody>
      </p:sp>
    </p:spTree>
    <p:extLst>
      <p:ext uri="{BB962C8B-B14F-4D97-AF65-F5344CB8AC3E}">
        <p14:creationId xmlns:p14="http://schemas.microsoft.com/office/powerpoint/2010/main" val="174846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3CDB3E-A1A0-4542-A0B7-753C45D52B0B}" type="datetimeFigureOut">
              <a:rPr lang="en-US" smtClean="0"/>
              <a:t>5/29/2020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997556-78CF-8241-A2AC-62DDA887C2E7}" type="slidenum">
              <a:rPr lang="en-US" smtClean="0"/>
              <a:t>‹#›</a:t>
            </a:fld>
            <a:endParaRPr lang="en-US"/>
          </a:p>
        </p:txBody>
      </p:sp>
    </p:spTree>
    <p:extLst>
      <p:ext uri="{BB962C8B-B14F-4D97-AF65-F5344CB8AC3E}">
        <p14:creationId xmlns:p14="http://schemas.microsoft.com/office/powerpoint/2010/main" val="1763019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3CDB3E-A1A0-4542-A0B7-753C45D52B0B}" type="datetimeFigureOut">
              <a:rPr lang="en-US" smtClean="0"/>
              <a:t>5/29/2020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997556-78CF-8241-A2AC-62DDA887C2E7}" type="slidenum">
              <a:rPr lang="en-US" smtClean="0"/>
              <a:t>‹#›</a:t>
            </a:fld>
            <a:endParaRPr lang="en-US"/>
          </a:p>
        </p:txBody>
      </p:sp>
    </p:spTree>
    <p:extLst>
      <p:ext uri="{BB962C8B-B14F-4D97-AF65-F5344CB8AC3E}">
        <p14:creationId xmlns:p14="http://schemas.microsoft.com/office/powerpoint/2010/main" val="520447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3CDB3E-A1A0-4542-A0B7-753C45D52B0B}" type="datetimeFigureOut">
              <a:rPr lang="en-US" smtClean="0"/>
              <a:t>5/29/2020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997556-78CF-8241-A2AC-62DDA887C2E7}" type="slidenum">
              <a:rPr lang="en-US" smtClean="0"/>
              <a:t>‹#›</a:t>
            </a:fld>
            <a:endParaRPr lang="en-US"/>
          </a:p>
        </p:txBody>
      </p:sp>
    </p:spTree>
    <p:extLst>
      <p:ext uri="{BB962C8B-B14F-4D97-AF65-F5344CB8AC3E}">
        <p14:creationId xmlns:p14="http://schemas.microsoft.com/office/powerpoint/2010/main" val="281336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3CDB3E-A1A0-4542-A0B7-753C45D52B0B}" type="datetimeFigureOut">
              <a:rPr lang="en-US" smtClean="0"/>
              <a:t>5/29/2020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997556-78CF-8241-A2AC-62DDA887C2E7}" type="slidenum">
              <a:rPr lang="en-US" smtClean="0"/>
              <a:t>‹#›</a:t>
            </a:fld>
            <a:endParaRPr lang="en-US"/>
          </a:p>
        </p:txBody>
      </p:sp>
    </p:spTree>
    <p:extLst>
      <p:ext uri="{BB962C8B-B14F-4D97-AF65-F5344CB8AC3E}">
        <p14:creationId xmlns:p14="http://schemas.microsoft.com/office/powerpoint/2010/main" val="1352514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3CDB3E-A1A0-4542-A0B7-753C45D52B0B}" type="datetimeFigureOut">
              <a:rPr lang="en-US" smtClean="0"/>
              <a:t>5/29/2020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997556-78CF-8241-A2AC-62DDA887C2E7}" type="slidenum">
              <a:rPr lang="en-US" smtClean="0"/>
              <a:t>‹#›</a:t>
            </a:fld>
            <a:endParaRPr lang="en-US"/>
          </a:p>
        </p:txBody>
      </p:sp>
    </p:spTree>
    <p:extLst>
      <p:ext uri="{BB962C8B-B14F-4D97-AF65-F5344CB8AC3E}">
        <p14:creationId xmlns:p14="http://schemas.microsoft.com/office/powerpoint/2010/main" val="1239175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3CDB3E-A1A0-4542-A0B7-753C45D52B0B}" type="datetimeFigureOut">
              <a:rPr lang="en-US" smtClean="0"/>
              <a:t>5/29/2020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997556-78CF-8241-A2AC-62DDA887C2E7}" type="slidenum">
              <a:rPr lang="en-US" smtClean="0"/>
              <a:t>‹#›</a:t>
            </a:fld>
            <a:endParaRPr lang="en-US"/>
          </a:p>
        </p:txBody>
      </p:sp>
    </p:spTree>
    <p:extLst>
      <p:ext uri="{BB962C8B-B14F-4D97-AF65-F5344CB8AC3E}">
        <p14:creationId xmlns:p14="http://schemas.microsoft.com/office/powerpoint/2010/main" val="1086289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3CDB3E-A1A0-4542-A0B7-753C45D52B0B}" type="datetimeFigureOut">
              <a:rPr lang="en-US" smtClean="0"/>
              <a:t>5/29/2020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997556-78CF-8241-A2AC-62DDA887C2E7}" type="slidenum">
              <a:rPr lang="en-US" smtClean="0"/>
              <a:t>‹#›</a:t>
            </a:fld>
            <a:endParaRPr lang="en-US"/>
          </a:p>
        </p:txBody>
      </p:sp>
    </p:spTree>
    <p:extLst>
      <p:ext uri="{BB962C8B-B14F-4D97-AF65-F5344CB8AC3E}">
        <p14:creationId xmlns:p14="http://schemas.microsoft.com/office/powerpoint/2010/main" val="1918917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3CDB3E-A1A0-4542-A0B7-753C45D52B0B}" type="datetimeFigureOut">
              <a:rPr lang="en-US" smtClean="0"/>
              <a:t>5/29/2020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997556-78CF-8241-A2AC-62DDA887C2E7}" type="slidenum">
              <a:rPr lang="en-US" smtClean="0"/>
              <a:t>‹#›</a:t>
            </a:fld>
            <a:endParaRPr lang="en-US"/>
          </a:p>
        </p:txBody>
      </p:sp>
    </p:spTree>
    <p:extLst>
      <p:ext uri="{BB962C8B-B14F-4D97-AF65-F5344CB8AC3E}">
        <p14:creationId xmlns:p14="http://schemas.microsoft.com/office/powerpoint/2010/main" val="42186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CDB3E-A1A0-4542-A0B7-753C45D52B0B}" type="datetimeFigureOut">
              <a:rPr lang="en-US" smtClean="0"/>
              <a:t>5/29/2020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997556-78CF-8241-A2AC-62DDA887C2E7}" type="slidenum">
              <a:rPr lang="en-US" smtClean="0"/>
              <a:t>‹#›</a:t>
            </a:fld>
            <a:endParaRPr lang="en-US"/>
          </a:p>
        </p:txBody>
      </p:sp>
    </p:spTree>
    <p:extLst>
      <p:ext uri="{BB962C8B-B14F-4D97-AF65-F5344CB8AC3E}">
        <p14:creationId xmlns:p14="http://schemas.microsoft.com/office/powerpoint/2010/main" val="310223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lympic_Rings.svg.png"/>
          <p:cNvPicPr>
            <a:picLocks noChangeAspect="1"/>
          </p:cNvPicPr>
          <p:nvPr/>
        </p:nvPicPr>
        <p:blipFill>
          <a:blip r:embed="rId3">
            <a:alphaModFix amt="3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ctrTitle"/>
          </p:nvPr>
        </p:nvSpPr>
        <p:spPr/>
        <p:txBody>
          <a:bodyPr/>
          <a:lstStyle/>
          <a:p>
            <a:r>
              <a:rPr lang="en-US" dirty="0"/>
              <a:t>Choosing a Champion</a:t>
            </a:r>
          </a:p>
        </p:txBody>
      </p:sp>
      <p:sp>
        <p:nvSpPr>
          <p:cNvPr id="3" name="Subtitle 2"/>
          <p:cNvSpPr>
            <a:spLocks noGrp="1"/>
          </p:cNvSpPr>
          <p:nvPr>
            <p:ph type="subTitle" idx="1"/>
          </p:nvPr>
        </p:nvSpPr>
        <p:spPr>
          <a:xfrm>
            <a:off x="1371600" y="3886199"/>
            <a:ext cx="6400800" cy="2126503"/>
          </a:xfrm>
        </p:spPr>
        <p:txBody>
          <a:bodyPr>
            <a:noAutofit/>
          </a:bodyPr>
          <a:lstStyle/>
          <a:p>
            <a:r>
              <a:rPr lang="en-US" sz="2800" dirty="0" err="1">
                <a:solidFill>
                  <a:schemeClr val="tx1"/>
                </a:solidFill>
              </a:rPr>
              <a:t>Sagar</a:t>
            </a:r>
            <a:r>
              <a:rPr lang="en-US" sz="2800" dirty="0">
                <a:solidFill>
                  <a:schemeClr val="tx1"/>
                </a:solidFill>
              </a:rPr>
              <a:t> </a:t>
            </a:r>
            <a:r>
              <a:rPr lang="en-US" sz="2800" dirty="0" err="1">
                <a:solidFill>
                  <a:schemeClr val="tx1"/>
                </a:solidFill>
              </a:rPr>
              <a:t>Chadha</a:t>
            </a:r>
            <a:endParaRPr lang="en-US" sz="2800" dirty="0">
              <a:solidFill>
                <a:schemeClr val="tx1"/>
              </a:solidFill>
            </a:endParaRPr>
          </a:p>
          <a:p>
            <a:r>
              <a:rPr lang="en-US" sz="2800" dirty="0" err="1">
                <a:solidFill>
                  <a:schemeClr val="tx1"/>
                </a:solidFill>
              </a:rPr>
              <a:t>Jinming</a:t>
            </a:r>
            <a:r>
              <a:rPr lang="en-US" sz="2800" dirty="0">
                <a:solidFill>
                  <a:schemeClr val="tx1"/>
                </a:solidFill>
              </a:rPr>
              <a:t> Li</a:t>
            </a:r>
          </a:p>
          <a:p>
            <a:r>
              <a:rPr lang="en-US" sz="2800" dirty="0">
                <a:solidFill>
                  <a:schemeClr val="tx1"/>
                </a:solidFill>
              </a:rPr>
              <a:t>Cory Nguyen</a:t>
            </a:r>
          </a:p>
          <a:p>
            <a:r>
              <a:rPr lang="en-US" sz="2800" dirty="0">
                <a:solidFill>
                  <a:schemeClr val="tx1"/>
                </a:solidFill>
              </a:rPr>
              <a:t>Matt </a:t>
            </a:r>
            <a:r>
              <a:rPr lang="en-US" sz="2800" dirty="0" err="1">
                <a:solidFill>
                  <a:schemeClr val="tx1"/>
                </a:solidFill>
              </a:rPr>
              <a:t>Zlotnik</a:t>
            </a:r>
            <a:endParaRPr lang="en-US" sz="2800" dirty="0">
              <a:solidFill>
                <a:schemeClr val="tx1"/>
              </a:solidFill>
            </a:endParaRPr>
          </a:p>
        </p:txBody>
      </p:sp>
      <p:grpSp>
        <p:nvGrpSpPr>
          <p:cNvPr id="7" name="Group 6"/>
          <p:cNvGrpSpPr/>
          <p:nvPr/>
        </p:nvGrpSpPr>
        <p:grpSpPr>
          <a:xfrm>
            <a:off x="0" y="917970"/>
            <a:ext cx="9144000" cy="3335041"/>
            <a:chOff x="131385" y="3357825"/>
            <a:chExt cx="9144000" cy="3335041"/>
          </a:xfrm>
        </p:grpSpPr>
        <p:pic>
          <p:nvPicPr>
            <p:cNvPr id="5" name="Picture 4" descr="kisspng-winter-olympic-games-2016-summer-olympics-2018-win-torch-5aaaa204bef6f9.89272686152113203678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85" y="3357825"/>
              <a:ext cx="2121773" cy="3314032"/>
            </a:xfrm>
            <a:prstGeom prst="rect">
              <a:avLst/>
            </a:prstGeom>
          </p:spPr>
        </p:pic>
        <p:pic>
          <p:nvPicPr>
            <p:cNvPr id="6" name="Picture 5" descr="kisspng-winter-olympic-games-2016-summer-olympics-2018-win-torch-5aaaa204bef6f9.89272686152113203678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376299" y="3378834"/>
              <a:ext cx="1899086" cy="3314032"/>
            </a:xfrm>
            <a:prstGeom prst="rect">
              <a:avLst/>
            </a:prstGeom>
          </p:spPr>
        </p:pic>
      </p:grpSp>
    </p:spTree>
    <p:extLst>
      <p:ext uri="{BB962C8B-B14F-4D97-AF65-F5344CB8AC3E}">
        <p14:creationId xmlns:p14="http://schemas.microsoft.com/office/powerpoint/2010/main" val="3327474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their Secret?</a:t>
            </a:r>
          </a:p>
        </p:txBody>
      </p:sp>
      <p:sp>
        <p:nvSpPr>
          <p:cNvPr id="3" name="Content Placeholder 2"/>
          <p:cNvSpPr>
            <a:spLocks noGrp="1"/>
          </p:cNvSpPr>
          <p:nvPr>
            <p:ph idx="1"/>
          </p:nvPr>
        </p:nvSpPr>
        <p:spPr>
          <a:xfrm>
            <a:off x="457200" y="1571002"/>
            <a:ext cx="8229600" cy="5257800"/>
          </a:xfrm>
        </p:spPr>
        <p:txBody>
          <a:bodyPr>
            <a:normAutofit/>
          </a:bodyPr>
          <a:lstStyle/>
          <a:p>
            <a:r>
              <a:rPr lang="en-US" dirty="0"/>
              <a:t>Large contingents are correlated with more medals, with a correlation coefficient of 0.703625</a:t>
            </a:r>
          </a:p>
          <a:p>
            <a:r>
              <a:rPr lang="en-US" dirty="0"/>
              <a:t>The next slide shows how each top country’s contingent compares to its medal count throughout the years</a:t>
            </a:r>
          </a:p>
          <a:p>
            <a:pPr marL="0" indent="0">
              <a:buNone/>
            </a:pPr>
            <a:endParaRPr lang="en-US" dirty="0"/>
          </a:p>
        </p:txBody>
      </p:sp>
      <p:pic>
        <p:nvPicPr>
          <p:cNvPr id="6" name="Picture 5" descr="Olympic_Rings.svg.png"/>
          <p:cNvPicPr>
            <a:picLocks noChangeAspect="1"/>
          </p:cNvPicPr>
          <p:nvPr/>
        </p:nvPicPr>
        <p:blipFill>
          <a:blip r:embed="rId2">
            <a:alphaModFix amt="3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Tree>
    <p:extLst>
      <p:ext uri="{BB962C8B-B14F-4D97-AF65-F5344CB8AC3E}">
        <p14:creationId xmlns:p14="http://schemas.microsoft.com/office/powerpoint/2010/main" val="340490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lympic_Rings.svg.png"/>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pic>
        <p:nvPicPr>
          <p:cNvPr id="6" name="Picture 5" descr="conting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12" y="30236"/>
            <a:ext cx="7992777" cy="67631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2823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lympic_Rings.svg.png"/>
          <p:cNvPicPr>
            <a:picLocks noChangeAspect="1"/>
          </p:cNvPicPr>
          <p:nvPr/>
        </p:nvPicPr>
        <p:blipFill>
          <a:blip r:embed="rId3">
            <a:alphaModFix amt="18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title"/>
          </p:nvPr>
        </p:nvSpPr>
        <p:spPr/>
        <p:txBody>
          <a:bodyPr>
            <a:normAutofit fontScale="90000"/>
          </a:bodyPr>
          <a:lstStyle/>
          <a:p>
            <a:r>
              <a:rPr lang="en-US" dirty="0"/>
              <a:t>How Efficient are the Top Countries?</a:t>
            </a:r>
          </a:p>
        </p:txBody>
      </p:sp>
      <p:sp>
        <p:nvSpPr>
          <p:cNvPr id="4" name="Content Placeholder 3"/>
          <p:cNvSpPr>
            <a:spLocks noGrp="1"/>
          </p:cNvSpPr>
          <p:nvPr>
            <p:ph idx="1"/>
          </p:nvPr>
        </p:nvSpPr>
        <p:spPr/>
        <p:txBody>
          <a:bodyPr/>
          <a:lstStyle/>
          <a:p>
            <a:endParaRPr lang="en-US"/>
          </a:p>
        </p:txBody>
      </p:sp>
      <p:pic>
        <p:nvPicPr>
          <p:cNvPr id="9" name="Picture 8" descr="Average percentage of all years for four countri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04" y="1275527"/>
            <a:ext cx="8936392" cy="5025956"/>
          </a:xfrm>
          <a:prstGeom prst="rect">
            <a:avLst/>
          </a:prstGeom>
          <a:noFill/>
          <a:ln>
            <a:noFill/>
          </a:ln>
        </p:spPr>
      </p:pic>
    </p:spTree>
    <p:extLst>
      <p:ext uri="{BB962C8B-B14F-4D97-AF65-F5344CB8AC3E}">
        <p14:creationId xmlns:p14="http://schemas.microsoft.com/office/powerpoint/2010/main" val="3082119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lympic_Rings.svg.png"/>
          <p:cNvPicPr>
            <a:picLocks noChangeAspect="1"/>
          </p:cNvPicPr>
          <p:nvPr/>
        </p:nvPicPr>
        <p:blipFill>
          <a:blip r:embed="rId3">
            <a:alphaModFix amt="3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title"/>
          </p:nvPr>
        </p:nvSpPr>
        <p:spPr/>
        <p:txBody>
          <a:bodyPr>
            <a:normAutofit/>
          </a:bodyPr>
          <a:lstStyle/>
          <a:p>
            <a:r>
              <a:rPr lang="en-US" dirty="0"/>
              <a:t>Who Excels Where?</a:t>
            </a:r>
          </a:p>
        </p:txBody>
      </p:sp>
      <p:sp>
        <p:nvSpPr>
          <p:cNvPr id="3" name="Content Placeholder 2"/>
          <p:cNvSpPr>
            <a:spLocks noGrp="1"/>
          </p:cNvSpPr>
          <p:nvPr>
            <p:ph idx="1"/>
          </p:nvPr>
        </p:nvSpPr>
        <p:spPr/>
        <p:txBody>
          <a:bodyPr/>
          <a:lstStyle/>
          <a:p>
            <a:r>
              <a:rPr lang="en-US" dirty="0"/>
              <a:t>What are the top 5 sports that contribute to each country’s total medal count?</a:t>
            </a:r>
          </a:p>
        </p:txBody>
      </p:sp>
      <p:graphicFrame>
        <p:nvGraphicFramePr>
          <p:cNvPr id="7" name="Table 6"/>
          <p:cNvGraphicFramePr>
            <a:graphicFrameLocks noGrp="1"/>
          </p:cNvGraphicFramePr>
          <p:nvPr>
            <p:extLst>
              <p:ext uri="{D42A27DB-BD31-4B8C-83A1-F6EECF244321}">
                <p14:modId xmlns:p14="http://schemas.microsoft.com/office/powerpoint/2010/main" val="4066992611"/>
              </p:ext>
            </p:extLst>
          </p:nvPr>
        </p:nvGraphicFramePr>
        <p:xfrm>
          <a:off x="883640" y="2710878"/>
          <a:ext cx="7376720" cy="3944952"/>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475344">
                  <a:extLst>
                    <a:ext uri="{9D8B030D-6E8A-4147-A177-3AD203B41FA5}">
                      <a16:colId xmlns:a16="http://schemas.microsoft.com/office/drawing/2014/main" val="20000"/>
                    </a:ext>
                  </a:extLst>
                </a:gridCol>
                <a:gridCol w="1475344">
                  <a:extLst>
                    <a:ext uri="{9D8B030D-6E8A-4147-A177-3AD203B41FA5}">
                      <a16:colId xmlns:a16="http://schemas.microsoft.com/office/drawing/2014/main" val="20001"/>
                    </a:ext>
                  </a:extLst>
                </a:gridCol>
                <a:gridCol w="1475344">
                  <a:extLst>
                    <a:ext uri="{9D8B030D-6E8A-4147-A177-3AD203B41FA5}">
                      <a16:colId xmlns:a16="http://schemas.microsoft.com/office/drawing/2014/main" val="20002"/>
                    </a:ext>
                  </a:extLst>
                </a:gridCol>
                <a:gridCol w="1475344">
                  <a:extLst>
                    <a:ext uri="{9D8B030D-6E8A-4147-A177-3AD203B41FA5}">
                      <a16:colId xmlns:a16="http://schemas.microsoft.com/office/drawing/2014/main" val="20003"/>
                    </a:ext>
                  </a:extLst>
                </a:gridCol>
                <a:gridCol w="1475344">
                  <a:extLst>
                    <a:ext uri="{9D8B030D-6E8A-4147-A177-3AD203B41FA5}">
                      <a16:colId xmlns:a16="http://schemas.microsoft.com/office/drawing/2014/main" val="20004"/>
                    </a:ext>
                  </a:extLst>
                </a:gridCol>
              </a:tblGrid>
              <a:tr h="336427">
                <a:tc>
                  <a:txBody>
                    <a:bodyPr/>
                    <a:lstStyle/>
                    <a:p>
                      <a:r>
                        <a:rPr lang="en-US" sz="1600" dirty="0"/>
                        <a:t>Sport</a:t>
                      </a:r>
                    </a:p>
                  </a:txBody>
                  <a:tcPr marL="82954" marR="82954" marT="41477" marB="41477"/>
                </a:tc>
                <a:tc>
                  <a:txBody>
                    <a:bodyPr/>
                    <a:lstStyle/>
                    <a:p>
                      <a:r>
                        <a:rPr lang="en-US" sz="1600" dirty="0"/>
                        <a:t>USA</a:t>
                      </a:r>
                    </a:p>
                  </a:txBody>
                  <a:tcPr marL="82954" marR="82954" marT="41477" marB="41477"/>
                </a:tc>
                <a:tc>
                  <a:txBody>
                    <a:bodyPr/>
                    <a:lstStyle/>
                    <a:p>
                      <a:r>
                        <a:rPr lang="en-US" sz="1600" dirty="0"/>
                        <a:t>Russia</a:t>
                      </a:r>
                    </a:p>
                  </a:txBody>
                  <a:tcPr marL="82954" marR="82954" marT="41477" marB="41477"/>
                </a:tc>
                <a:tc>
                  <a:txBody>
                    <a:bodyPr/>
                    <a:lstStyle/>
                    <a:p>
                      <a:r>
                        <a:rPr lang="en-US" sz="1600" dirty="0"/>
                        <a:t>Germany</a:t>
                      </a:r>
                    </a:p>
                  </a:txBody>
                  <a:tcPr marL="82954" marR="82954" marT="41477" marB="41477"/>
                </a:tc>
                <a:tc>
                  <a:txBody>
                    <a:bodyPr/>
                    <a:lstStyle/>
                    <a:p>
                      <a:r>
                        <a:rPr lang="en-US" sz="1600" dirty="0"/>
                        <a:t>China</a:t>
                      </a:r>
                    </a:p>
                  </a:txBody>
                  <a:tcPr marL="82954" marR="82954" marT="41477" marB="41477"/>
                </a:tc>
                <a:extLst>
                  <a:ext uri="{0D108BD9-81ED-4DB2-BD59-A6C34878D82A}">
                    <a16:rowId xmlns:a16="http://schemas.microsoft.com/office/drawing/2014/main" val="10000"/>
                  </a:ext>
                </a:extLst>
              </a:tr>
              <a:tr h="336427">
                <a:tc>
                  <a:txBody>
                    <a:bodyPr/>
                    <a:lstStyle/>
                    <a:p>
                      <a:r>
                        <a:rPr lang="en-US" sz="1600" dirty="0"/>
                        <a:t>Athletics</a:t>
                      </a:r>
                    </a:p>
                  </a:txBody>
                  <a:tcPr marL="82954" marR="82954" marT="41477" marB="41477"/>
                </a:tc>
                <a:tc>
                  <a:txBody>
                    <a:bodyPr/>
                    <a:lstStyle/>
                    <a:p>
                      <a:pPr algn="r"/>
                      <a:r>
                        <a:rPr lang="en-US" sz="1600" dirty="0"/>
                        <a:t>4</a:t>
                      </a:r>
                    </a:p>
                  </a:txBody>
                  <a:tcPr marL="82954" marR="82954" marT="41477" marB="41477"/>
                </a:tc>
                <a:tc>
                  <a:txBody>
                    <a:bodyPr/>
                    <a:lstStyle/>
                    <a:p>
                      <a:pPr algn="r"/>
                      <a:r>
                        <a:rPr lang="en-US" sz="1600" dirty="0"/>
                        <a:t>2</a:t>
                      </a:r>
                    </a:p>
                  </a:txBody>
                  <a:tcPr marL="82954" marR="82954" marT="41477" marB="41477"/>
                </a:tc>
                <a:tc>
                  <a:txBody>
                    <a:bodyPr/>
                    <a:lstStyle/>
                    <a:p>
                      <a:pPr algn="r"/>
                      <a:r>
                        <a:rPr lang="en-US" sz="1600" dirty="0"/>
                        <a:t>1</a:t>
                      </a:r>
                    </a:p>
                  </a:txBody>
                  <a:tcPr marL="82954" marR="82954" marT="41477" marB="41477"/>
                </a:tc>
                <a:tc>
                  <a:txBody>
                    <a:bodyPr/>
                    <a:lstStyle/>
                    <a:p>
                      <a:pPr algn="r"/>
                      <a:r>
                        <a:rPr lang="en-US" sz="1600" dirty="0"/>
                        <a:t>0</a:t>
                      </a:r>
                    </a:p>
                  </a:txBody>
                  <a:tcPr marL="82954" marR="82954" marT="41477" marB="41477"/>
                </a:tc>
                <a:extLst>
                  <a:ext uri="{0D108BD9-81ED-4DB2-BD59-A6C34878D82A}">
                    <a16:rowId xmlns:a16="http://schemas.microsoft.com/office/drawing/2014/main" val="10001"/>
                  </a:ext>
                </a:extLst>
              </a:tr>
              <a:tr h="336427">
                <a:tc>
                  <a:txBody>
                    <a:bodyPr/>
                    <a:lstStyle/>
                    <a:p>
                      <a:r>
                        <a:rPr lang="en-US" sz="1600" dirty="0"/>
                        <a:t>Gymnastics</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2</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0</a:t>
                      </a:r>
                    </a:p>
                  </a:txBody>
                  <a:tcPr marL="82954" marR="82954" marT="41477" marB="41477"/>
                </a:tc>
                <a:extLst>
                  <a:ext uri="{0D108BD9-81ED-4DB2-BD59-A6C34878D82A}">
                    <a16:rowId xmlns:a16="http://schemas.microsoft.com/office/drawing/2014/main" val="10002"/>
                  </a:ext>
                </a:extLst>
              </a:tr>
              <a:tr h="336427">
                <a:tc>
                  <a:txBody>
                    <a:bodyPr/>
                    <a:lstStyle/>
                    <a:p>
                      <a:r>
                        <a:rPr lang="en-US" sz="1600" dirty="0"/>
                        <a:t>Swimming</a:t>
                      </a:r>
                    </a:p>
                  </a:txBody>
                  <a:tcPr marL="82954" marR="82954" marT="41477" marB="41477"/>
                </a:tc>
                <a:tc>
                  <a:txBody>
                    <a:bodyPr/>
                    <a:lstStyle/>
                    <a:p>
                      <a:pPr algn="r"/>
                      <a:r>
                        <a:rPr lang="en-US" sz="1600" dirty="0"/>
                        <a:t>1</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1</a:t>
                      </a:r>
                    </a:p>
                  </a:txBody>
                  <a:tcPr marL="82954" marR="82954" marT="41477" marB="41477"/>
                </a:tc>
                <a:tc>
                  <a:txBody>
                    <a:bodyPr/>
                    <a:lstStyle/>
                    <a:p>
                      <a:pPr algn="r"/>
                      <a:r>
                        <a:rPr lang="en-US" sz="1600" dirty="0"/>
                        <a:t>0</a:t>
                      </a:r>
                    </a:p>
                  </a:txBody>
                  <a:tcPr marL="82954" marR="82954" marT="41477" marB="41477"/>
                </a:tc>
                <a:extLst>
                  <a:ext uri="{0D108BD9-81ED-4DB2-BD59-A6C34878D82A}">
                    <a16:rowId xmlns:a16="http://schemas.microsoft.com/office/drawing/2014/main" val="10003"/>
                  </a:ext>
                </a:extLst>
              </a:tr>
              <a:tr h="336427">
                <a:tc>
                  <a:txBody>
                    <a:bodyPr/>
                    <a:lstStyle/>
                    <a:p>
                      <a:r>
                        <a:rPr lang="en-US" sz="1600" dirty="0"/>
                        <a:t>Table</a:t>
                      </a:r>
                      <a:r>
                        <a:rPr lang="en-US" sz="1600" baseline="0" dirty="0"/>
                        <a:t> Tennis</a:t>
                      </a:r>
                      <a:endParaRPr lang="en-US" sz="1600" dirty="0"/>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2</a:t>
                      </a:r>
                    </a:p>
                  </a:txBody>
                  <a:tcPr marL="82954" marR="82954" marT="41477" marB="41477"/>
                </a:tc>
                <a:extLst>
                  <a:ext uri="{0D108BD9-81ED-4DB2-BD59-A6C34878D82A}">
                    <a16:rowId xmlns:a16="http://schemas.microsoft.com/office/drawing/2014/main" val="10004"/>
                  </a:ext>
                </a:extLst>
              </a:tr>
              <a:tr h="336427">
                <a:tc>
                  <a:txBody>
                    <a:bodyPr/>
                    <a:lstStyle/>
                    <a:p>
                      <a:r>
                        <a:rPr lang="en-US" sz="1600" dirty="0"/>
                        <a:t>Weightlifting</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1</a:t>
                      </a:r>
                    </a:p>
                  </a:txBody>
                  <a:tcPr marL="82954" marR="82954" marT="41477" marB="41477"/>
                </a:tc>
                <a:tc>
                  <a:txBody>
                    <a:bodyPr/>
                    <a:lstStyle/>
                    <a:p>
                      <a:pPr algn="r"/>
                      <a:r>
                        <a:rPr lang="en-US" sz="1600" dirty="0"/>
                        <a:t>1</a:t>
                      </a:r>
                    </a:p>
                  </a:txBody>
                  <a:tcPr marL="82954" marR="82954" marT="41477" marB="41477"/>
                </a:tc>
                <a:extLst>
                  <a:ext uri="{0D108BD9-81ED-4DB2-BD59-A6C34878D82A}">
                    <a16:rowId xmlns:a16="http://schemas.microsoft.com/office/drawing/2014/main" val="10005"/>
                  </a:ext>
                </a:extLst>
              </a:tr>
              <a:tr h="336427">
                <a:tc>
                  <a:txBody>
                    <a:bodyPr/>
                    <a:lstStyle/>
                    <a:p>
                      <a:r>
                        <a:rPr lang="en-US" sz="1600" dirty="0"/>
                        <a:t>Badminton</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1</a:t>
                      </a:r>
                    </a:p>
                  </a:txBody>
                  <a:tcPr marL="82954" marR="82954" marT="41477" marB="41477"/>
                </a:tc>
                <a:extLst>
                  <a:ext uri="{0D108BD9-81ED-4DB2-BD59-A6C34878D82A}">
                    <a16:rowId xmlns:a16="http://schemas.microsoft.com/office/drawing/2014/main" val="10006"/>
                  </a:ext>
                </a:extLst>
              </a:tr>
              <a:tr h="336427">
                <a:tc>
                  <a:txBody>
                    <a:bodyPr/>
                    <a:lstStyle/>
                    <a:p>
                      <a:r>
                        <a:rPr lang="en-US" sz="1600" dirty="0"/>
                        <a:t>Diving</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1</a:t>
                      </a:r>
                    </a:p>
                  </a:txBody>
                  <a:tcPr marL="82954" marR="82954" marT="41477" marB="41477"/>
                </a:tc>
                <a:extLst>
                  <a:ext uri="{0D108BD9-81ED-4DB2-BD59-A6C34878D82A}">
                    <a16:rowId xmlns:a16="http://schemas.microsoft.com/office/drawing/2014/main" val="10007"/>
                  </a:ext>
                </a:extLst>
              </a:tr>
              <a:tr h="336427">
                <a:tc>
                  <a:txBody>
                    <a:bodyPr/>
                    <a:lstStyle/>
                    <a:p>
                      <a:r>
                        <a:rPr lang="en-US" sz="1600" dirty="0"/>
                        <a:t>Equestrianism</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1</a:t>
                      </a:r>
                    </a:p>
                  </a:txBody>
                  <a:tcPr marL="82954" marR="82954" marT="41477" marB="41477"/>
                </a:tc>
                <a:tc>
                  <a:txBody>
                    <a:bodyPr/>
                    <a:lstStyle/>
                    <a:p>
                      <a:pPr algn="r"/>
                      <a:r>
                        <a:rPr lang="en-US" sz="1600" dirty="0"/>
                        <a:t>0</a:t>
                      </a:r>
                    </a:p>
                  </a:txBody>
                  <a:tcPr marL="82954" marR="82954" marT="41477" marB="41477"/>
                </a:tc>
                <a:extLst>
                  <a:ext uri="{0D108BD9-81ED-4DB2-BD59-A6C34878D82A}">
                    <a16:rowId xmlns:a16="http://schemas.microsoft.com/office/drawing/2014/main" val="10008"/>
                  </a:ext>
                </a:extLst>
              </a:tr>
              <a:tr h="580682">
                <a:tc>
                  <a:txBody>
                    <a:bodyPr/>
                    <a:lstStyle/>
                    <a:p>
                      <a:r>
                        <a:rPr lang="en-US" sz="1600" dirty="0"/>
                        <a:t>Modern Pentathlon</a:t>
                      </a:r>
                    </a:p>
                  </a:txBody>
                  <a:tcPr marL="82954" marR="82954" marT="41477" marB="41477"/>
                </a:tc>
                <a:tc>
                  <a:txBody>
                    <a:bodyPr/>
                    <a:lstStyle/>
                    <a:p>
                      <a:pPr algn="r"/>
                      <a:r>
                        <a:rPr lang="en-US" sz="1600" dirty="0"/>
                        <a:t>0</a:t>
                      </a:r>
                    </a:p>
                  </a:txBody>
                  <a:tcPr marL="82954" marR="82954" marT="41477" marB="41477" anchor="ctr"/>
                </a:tc>
                <a:tc>
                  <a:txBody>
                    <a:bodyPr/>
                    <a:lstStyle/>
                    <a:p>
                      <a:pPr algn="r"/>
                      <a:r>
                        <a:rPr lang="en-US" sz="1600" dirty="0"/>
                        <a:t>1</a:t>
                      </a:r>
                    </a:p>
                  </a:txBody>
                  <a:tcPr marL="82954" marR="82954" marT="41477" marB="41477" anchor="ctr"/>
                </a:tc>
                <a:tc>
                  <a:txBody>
                    <a:bodyPr/>
                    <a:lstStyle/>
                    <a:p>
                      <a:pPr algn="r"/>
                      <a:r>
                        <a:rPr lang="en-US" sz="1600" dirty="0"/>
                        <a:t>0</a:t>
                      </a:r>
                    </a:p>
                  </a:txBody>
                  <a:tcPr marL="82954" marR="82954" marT="41477" marB="41477" anchor="ctr"/>
                </a:tc>
                <a:tc>
                  <a:txBody>
                    <a:bodyPr/>
                    <a:lstStyle/>
                    <a:p>
                      <a:pPr algn="r"/>
                      <a:r>
                        <a:rPr lang="en-US" sz="1600" dirty="0"/>
                        <a:t>0</a:t>
                      </a:r>
                    </a:p>
                  </a:txBody>
                  <a:tcPr marL="82954" marR="82954" marT="41477" marB="41477" anchor="ctr"/>
                </a:tc>
                <a:extLst>
                  <a:ext uri="{0D108BD9-81ED-4DB2-BD59-A6C34878D82A}">
                    <a16:rowId xmlns:a16="http://schemas.microsoft.com/office/drawing/2014/main" val="10009"/>
                  </a:ext>
                </a:extLst>
              </a:tr>
              <a:tr h="336427">
                <a:tc>
                  <a:txBody>
                    <a:bodyPr/>
                    <a:lstStyle/>
                    <a:p>
                      <a:r>
                        <a:rPr lang="en-US" sz="1600" dirty="0"/>
                        <a:t>Rowing</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0</a:t>
                      </a:r>
                    </a:p>
                  </a:txBody>
                  <a:tcPr marL="82954" marR="82954" marT="41477" marB="41477"/>
                </a:tc>
                <a:tc>
                  <a:txBody>
                    <a:bodyPr/>
                    <a:lstStyle/>
                    <a:p>
                      <a:pPr algn="r"/>
                      <a:r>
                        <a:rPr lang="en-US" sz="1600" dirty="0"/>
                        <a:t>1</a:t>
                      </a:r>
                    </a:p>
                  </a:txBody>
                  <a:tcPr marL="82954" marR="82954" marT="41477" marB="41477"/>
                </a:tc>
                <a:tc>
                  <a:txBody>
                    <a:bodyPr/>
                    <a:lstStyle/>
                    <a:p>
                      <a:pPr algn="r"/>
                      <a:r>
                        <a:rPr lang="en-US" sz="1600" dirty="0"/>
                        <a:t>0</a:t>
                      </a:r>
                    </a:p>
                  </a:txBody>
                  <a:tcPr marL="82954" marR="82954" marT="41477" marB="41477"/>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100336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lympic_Rings.svg.png"/>
          <p:cNvPicPr>
            <a:picLocks noChangeAspect="1"/>
          </p:cNvPicPr>
          <p:nvPr/>
        </p:nvPicPr>
        <p:blipFill>
          <a:blip r:embed="rId3">
            <a:alphaModFix amt="18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title"/>
          </p:nvPr>
        </p:nvSpPr>
        <p:spPr/>
        <p:txBody>
          <a:bodyPr>
            <a:normAutofit/>
          </a:bodyPr>
          <a:lstStyle/>
          <a:p>
            <a:r>
              <a:rPr lang="en-US" dirty="0"/>
              <a:t>A Closer Look at the Athletes</a:t>
            </a:r>
          </a:p>
        </p:txBody>
      </p:sp>
      <p:pic>
        <p:nvPicPr>
          <p:cNvPr id="8" name="Picture 7" descr="gendercom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450" y="1158293"/>
            <a:ext cx="6761100" cy="5602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6864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look at their BMIs</a:t>
            </a:r>
          </a:p>
        </p:txBody>
      </p:sp>
      <p:sp>
        <p:nvSpPr>
          <p:cNvPr id="3" name="Content Placeholder 2"/>
          <p:cNvSpPr>
            <a:spLocks noGrp="1"/>
          </p:cNvSpPr>
          <p:nvPr>
            <p:ph idx="1"/>
          </p:nvPr>
        </p:nvSpPr>
        <p:spPr/>
        <p:txBody>
          <a:bodyPr/>
          <a:lstStyle/>
          <a:p>
            <a:r>
              <a:rPr lang="en-US" dirty="0"/>
              <a:t>We already know that men and women naturally have varying BMI, so we will analyze BMI by country stratified by gender</a:t>
            </a:r>
          </a:p>
        </p:txBody>
      </p:sp>
      <p:graphicFrame>
        <p:nvGraphicFramePr>
          <p:cNvPr id="6" name="Table 5"/>
          <p:cNvGraphicFramePr>
            <a:graphicFrameLocks noGrp="1"/>
          </p:cNvGraphicFramePr>
          <p:nvPr>
            <p:extLst>
              <p:ext uri="{D42A27DB-BD31-4B8C-83A1-F6EECF244321}">
                <p14:modId xmlns:p14="http://schemas.microsoft.com/office/powerpoint/2010/main" val="1316874232"/>
              </p:ext>
            </p:extLst>
          </p:nvPr>
        </p:nvGraphicFramePr>
        <p:xfrm>
          <a:off x="485107" y="3784600"/>
          <a:ext cx="3910191" cy="1854200"/>
        </p:xfrm>
        <a:graphic>
          <a:graphicData uri="http://schemas.openxmlformats.org/drawingml/2006/table">
            <a:tbl>
              <a:tblPr firstRow="1" firstCol="1" bandRow="1">
                <a:tableStyleId>{5C22544A-7EE6-4342-B048-85BDC9FD1C3A}</a:tableStyleId>
              </a:tblPr>
              <a:tblGrid>
                <a:gridCol w="1303397">
                  <a:extLst>
                    <a:ext uri="{9D8B030D-6E8A-4147-A177-3AD203B41FA5}">
                      <a16:colId xmlns:a16="http://schemas.microsoft.com/office/drawing/2014/main" val="20000"/>
                    </a:ext>
                  </a:extLst>
                </a:gridCol>
                <a:gridCol w="1303397">
                  <a:extLst>
                    <a:ext uri="{9D8B030D-6E8A-4147-A177-3AD203B41FA5}">
                      <a16:colId xmlns:a16="http://schemas.microsoft.com/office/drawing/2014/main" val="20001"/>
                    </a:ext>
                  </a:extLst>
                </a:gridCol>
                <a:gridCol w="1303397">
                  <a:extLst>
                    <a:ext uri="{9D8B030D-6E8A-4147-A177-3AD203B41FA5}">
                      <a16:colId xmlns:a16="http://schemas.microsoft.com/office/drawing/2014/main" val="20002"/>
                    </a:ext>
                  </a:extLst>
                </a:gridCol>
              </a:tblGrid>
              <a:tr h="370840">
                <a:tc>
                  <a:txBody>
                    <a:bodyPr/>
                    <a:lstStyle/>
                    <a:p>
                      <a:r>
                        <a:rPr lang="en-US" dirty="0"/>
                        <a:t>Medal</a:t>
                      </a:r>
                    </a:p>
                  </a:txBody>
                  <a:tcPr/>
                </a:tc>
                <a:tc>
                  <a:txBody>
                    <a:bodyPr/>
                    <a:lstStyle/>
                    <a:p>
                      <a:r>
                        <a:rPr lang="en-US" dirty="0"/>
                        <a:t>Female</a:t>
                      </a:r>
                    </a:p>
                  </a:txBody>
                  <a:tcPr/>
                </a:tc>
                <a:tc>
                  <a:txBody>
                    <a:bodyPr/>
                    <a:lstStyle/>
                    <a:p>
                      <a:r>
                        <a:rPr lang="en-US" dirty="0"/>
                        <a:t>Male</a:t>
                      </a:r>
                    </a:p>
                  </a:txBody>
                  <a:tcPr/>
                </a:tc>
                <a:extLst>
                  <a:ext uri="{0D108BD9-81ED-4DB2-BD59-A6C34878D82A}">
                    <a16:rowId xmlns:a16="http://schemas.microsoft.com/office/drawing/2014/main" val="10000"/>
                  </a:ext>
                </a:extLst>
              </a:tr>
              <a:tr h="370840">
                <a:tc>
                  <a:txBody>
                    <a:bodyPr/>
                    <a:lstStyle/>
                    <a:p>
                      <a:r>
                        <a:rPr lang="en-US" dirty="0"/>
                        <a:t>Gold</a:t>
                      </a:r>
                    </a:p>
                  </a:txBody>
                  <a:tcPr/>
                </a:tc>
                <a:tc>
                  <a:txBody>
                    <a:bodyPr/>
                    <a:lstStyle/>
                    <a:p>
                      <a:r>
                        <a:rPr lang="en-US" dirty="0"/>
                        <a:t>0.222</a:t>
                      </a:r>
                    </a:p>
                  </a:txBody>
                  <a:tcPr/>
                </a:tc>
                <a:tc>
                  <a:txBody>
                    <a:bodyPr/>
                    <a:lstStyle/>
                    <a:p>
                      <a:r>
                        <a:rPr lang="en-US" dirty="0"/>
                        <a:t>0.170</a:t>
                      </a:r>
                    </a:p>
                  </a:txBody>
                  <a:tcPr/>
                </a:tc>
                <a:extLst>
                  <a:ext uri="{0D108BD9-81ED-4DB2-BD59-A6C34878D82A}">
                    <a16:rowId xmlns:a16="http://schemas.microsoft.com/office/drawing/2014/main" val="10001"/>
                  </a:ext>
                </a:extLst>
              </a:tr>
              <a:tr h="370840">
                <a:tc>
                  <a:txBody>
                    <a:bodyPr/>
                    <a:lstStyle/>
                    <a:p>
                      <a:r>
                        <a:rPr lang="en-US" dirty="0"/>
                        <a:t>Silver</a:t>
                      </a:r>
                    </a:p>
                  </a:txBody>
                  <a:tcPr/>
                </a:tc>
                <a:tc>
                  <a:txBody>
                    <a:bodyPr/>
                    <a:lstStyle/>
                    <a:p>
                      <a:r>
                        <a:rPr lang="en-US" dirty="0"/>
                        <a:t>0.202</a:t>
                      </a:r>
                    </a:p>
                  </a:txBody>
                  <a:tcPr/>
                </a:tc>
                <a:tc>
                  <a:txBody>
                    <a:bodyPr/>
                    <a:lstStyle/>
                    <a:p>
                      <a:r>
                        <a:rPr lang="en-US" dirty="0"/>
                        <a:t>0.170</a:t>
                      </a:r>
                    </a:p>
                  </a:txBody>
                  <a:tcPr/>
                </a:tc>
                <a:extLst>
                  <a:ext uri="{0D108BD9-81ED-4DB2-BD59-A6C34878D82A}">
                    <a16:rowId xmlns:a16="http://schemas.microsoft.com/office/drawing/2014/main" val="10002"/>
                  </a:ext>
                </a:extLst>
              </a:tr>
              <a:tr h="370840">
                <a:tc>
                  <a:txBody>
                    <a:bodyPr/>
                    <a:lstStyle/>
                    <a:p>
                      <a:r>
                        <a:rPr lang="en-US" dirty="0"/>
                        <a:t>Bronze</a:t>
                      </a:r>
                    </a:p>
                  </a:txBody>
                  <a:tcPr/>
                </a:tc>
                <a:tc>
                  <a:txBody>
                    <a:bodyPr/>
                    <a:lstStyle/>
                    <a:p>
                      <a:r>
                        <a:rPr lang="en-US" dirty="0"/>
                        <a:t>0.200</a:t>
                      </a:r>
                    </a:p>
                  </a:txBody>
                  <a:tcPr/>
                </a:tc>
                <a:tc>
                  <a:txBody>
                    <a:bodyPr/>
                    <a:lstStyle/>
                    <a:p>
                      <a:r>
                        <a:rPr lang="en-US" dirty="0"/>
                        <a:t>0.151</a:t>
                      </a:r>
                    </a:p>
                  </a:txBody>
                  <a:tcPr/>
                </a:tc>
                <a:extLst>
                  <a:ext uri="{0D108BD9-81ED-4DB2-BD59-A6C34878D82A}">
                    <a16:rowId xmlns:a16="http://schemas.microsoft.com/office/drawing/2014/main" val="10003"/>
                  </a:ext>
                </a:extLst>
              </a:tr>
              <a:tr h="370840">
                <a:tc>
                  <a:txBody>
                    <a:bodyPr/>
                    <a:lstStyle/>
                    <a:p>
                      <a:r>
                        <a:rPr lang="en-US" dirty="0"/>
                        <a:t>No Medal</a:t>
                      </a:r>
                    </a:p>
                  </a:txBody>
                  <a:tcPr/>
                </a:tc>
                <a:tc>
                  <a:txBody>
                    <a:bodyPr/>
                    <a:lstStyle/>
                    <a:p>
                      <a:r>
                        <a:rPr lang="en-US" dirty="0"/>
                        <a:t>-0.037</a:t>
                      </a:r>
                    </a:p>
                  </a:txBody>
                  <a:tcPr/>
                </a:tc>
                <a:tc>
                  <a:txBody>
                    <a:bodyPr/>
                    <a:lstStyle/>
                    <a:p>
                      <a:r>
                        <a:rPr lang="en-US" dirty="0"/>
                        <a:t>-0.026</a:t>
                      </a:r>
                    </a:p>
                  </a:txBody>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2389000"/>
              </p:ext>
            </p:extLst>
          </p:nvPr>
        </p:nvGraphicFramePr>
        <p:xfrm>
          <a:off x="4776609" y="3784600"/>
          <a:ext cx="3910191" cy="1854200"/>
        </p:xfrm>
        <a:graphic>
          <a:graphicData uri="http://schemas.openxmlformats.org/drawingml/2006/table">
            <a:tbl>
              <a:tblPr firstRow="1" firstCol="1" bandRow="1">
                <a:tableStyleId>{5C22544A-7EE6-4342-B048-85BDC9FD1C3A}</a:tableStyleId>
              </a:tblPr>
              <a:tblGrid>
                <a:gridCol w="1303397">
                  <a:extLst>
                    <a:ext uri="{9D8B030D-6E8A-4147-A177-3AD203B41FA5}">
                      <a16:colId xmlns:a16="http://schemas.microsoft.com/office/drawing/2014/main" val="20000"/>
                    </a:ext>
                  </a:extLst>
                </a:gridCol>
                <a:gridCol w="1303397">
                  <a:extLst>
                    <a:ext uri="{9D8B030D-6E8A-4147-A177-3AD203B41FA5}">
                      <a16:colId xmlns:a16="http://schemas.microsoft.com/office/drawing/2014/main" val="20001"/>
                    </a:ext>
                  </a:extLst>
                </a:gridCol>
                <a:gridCol w="1303397">
                  <a:extLst>
                    <a:ext uri="{9D8B030D-6E8A-4147-A177-3AD203B41FA5}">
                      <a16:colId xmlns:a16="http://schemas.microsoft.com/office/drawing/2014/main" val="20002"/>
                    </a:ext>
                  </a:extLst>
                </a:gridCol>
              </a:tblGrid>
              <a:tr h="370840">
                <a:tc>
                  <a:txBody>
                    <a:bodyPr/>
                    <a:lstStyle/>
                    <a:p>
                      <a:r>
                        <a:rPr lang="en-US" dirty="0"/>
                        <a:t>Medal</a:t>
                      </a:r>
                    </a:p>
                  </a:txBody>
                  <a:tcPr/>
                </a:tc>
                <a:tc>
                  <a:txBody>
                    <a:bodyPr/>
                    <a:lstStyle/>
                    <a:p>
                      <a:r>
                        <a:rPr lang="en-US" dirty="0"/>
                        <a:t>Female</a:t>
                      </a:r>
                    </a:p>
                  </a:txBody>
                  <a:tcPr/>
                </a:tc>
                <a:tc>
                  <a:txBody>
                    <a:bodyPr/>
                    <a:lstStyle/>
                    <a:p>
                      <a:r>
                        <a:rPr lang="en-US" dirty="0"/>
                        <a:t>Male</a:t>
                      </a:r>
                    </a:p>
                  </a:txBody>
                  <a:tcPr/>
                </a:tc>
                <a:extLst>
                  <a:ext uri="{0D108BD9-81ED-4DB2-BD59-A6C34878D82A}">
                    <a16:rowId xmlns:a16="http://schemas.microsoft.com/office/drawing/2014/main" val="10000"/>
                  </a:ext>
                </a:extLst>
              </a:tr>
              <a:tr h="370840">
                <a:tc>
                  <a:txBody>
                    <a:bodyPr/>
                    <a:lstStyle/>
                    <a:p>
                      <a:r>
                        <a:rPr lang="en-US" dirty="0"/>
                        <a:t>Gold</a:t>
                      </a:r>
                    </a:p>
                  </a:txBody>
                  <a:tcPr/>
                </a:tc>
                <a:tc>
                  <a:txBody>
                    <a:bodyPr/>
                    <a:lstStyle/>
                    <a:p>
                      <a:r>
                        <a:rPr lang="en-US" dirty="0"/>
                        <a:t>21.590</a:t>
                      </a:r>
                    </a:p>
                  </a:txBody>
                  <a:tcPr/>
                </a:tc>
                <a:tc>
                  <a:txBody>
                    <a:bodyPr/>
                    <a:lstStyle/>
                    <a:p>
                      <a:r>
                        <a:rPr lang="en-US" dirty="0"/>
                        <a:t>23.910</a:t>
                      </a:r>
                    </a:p>
                  </a:txBody>
                  <a:tcPr/>
                </a:tc>
                <a:extLst>
                  <a:ext uri="{0D108BD9-81ED-4DB2-BD59-A6C34878D82A}">
                    <a16:rowId xmlns:a16="http://schemas.microsoft.com/office/drawing/2014/main" val="10001"/>
                  </a:ext>
                </a:extLst>
              </a:tr>
              <a:tr h="370840">
                <a:tc>
                  <a:txBody>
                    <a:bodyPr/>
                    <a:lstStyle/>
                    <a:p>
                      <a:r>
                        <a:rPr lang="en-US" dirty="0"/>
                        <a:t>Silver</a:t>
                      </a:r>
                    </a:p>
                  </a:txBody>
                  <a:tcPr/>
                </a:tc>
                <a:tc>
                  <a:txBody>
                    <a:bodyPr/>
                    <a:lstStyle/>
                    <a:p>
                      <a:r>
                        <a:rPr lang="en-US" dirty="0"/>
                        <a:t>21.552</a:t>
                      </a:r>
                    </a:p>
                  </a:txBody>
                  <a:tcPr/>
                </a:tc>
                <a:tc>
                  <a:txBody>
                    <a:bodyPr/>
                    <a:lstStyle/>
                    <a:p>
                      <a:r>
                        <a:rPr lang="en-US" dirty="0"/>
                        <a:t>23.924</a:t>
                      </a:r>
                    </a:p>
                  </a:txBody>
                  <a:tcPr/>
                </a:tc>
                <a:extLst>
                  <a:ext uri="{0D108BD9-81ED-4DB2-BD59-A6C34878D82A}">
                    <a16:rowId xmlns:a16="http://schemas.microsoft.com/office/drawing/2014/main" val="10002"/>
                  </a:ext>
                </a:extLst>
              </a:tr>
              <a:tr h="370840">
                <a:tc>
                  <a:txBody>
                    <a:bodyPr/>
                    <a:lstStyle/>
                    <a:p>
                      <a:r>
                        <a:rPr lang="en-US" dirty="0"/>
                        <a:t>Bronze</a:t>
                      </a:r>
                    </a:p>
                  </a:txBody>
                  <a:tcPr/>
                </a:tc>
                <a:tc>
                  <a:txBody>
                    <a:bodyPr/>
                    <a:lstStyle/>
                    <a:p>
                      <a:r>
                        <a:rPr lang="en-US" dirty="0"/>
                        <a:t>21.625</a:t>
                      </a:r>
                    </a:p>
                  </a:txBody>
                  <a:tcPr/>
                </a:tc>
                <a:tc>
                  <a:txBody>
                    <a:bodyPr/>
                    <a:lstStyle/>
                    <a:p>
                      <a:r>
                        <a:rPr lang="en-US" dirty="0"/>
                        <a:t>23.886</a:t>
                      </a:r>
                    </a:p>
                  </a:txBody>
                  <a:tcPr/>
                </a:tc>
                <a:extLst>
                  <a:ext uri="{0D108BD9-81ED-4DB2-BD59-A6C34878D82A}">
                    <a16:rowId xmlns:a16="http://schemas.microsoft.com/office/drawing/2014/main" val="10003"/>
                  </a:ext>
                </a:extLst>
              </a:tr>
              <a:tr h="370840">
                <a:tc>
                  <a:txBody>
                    <a:bodyPr/>
                    <a:lstStyle/>
                    <a:p>
                      <a:r>
                        <a:rPr lang="en-US" dirty="0"/>
                        <a:t>No Medal</a:t>
                      </a:r>
                    </a:p>
                  </a:txBody>
                  <a:tcPr/>
                </a:tc>
                <a:tc>
                  <a:txBody>
                    <a:bodyPr/>
                    <a:lstStyle/>
                    <a:p>
                      <a:r>
                        <a:rPr lang="en-US" dirty="0"/>
                        <a:t>21.026</a:t>
                      </a:r>
                    </a:p>
                  </a:txBody>
                  <a:tcPr/>
                </a:tc>
                <a:tc>
                  <a:txBody>
                    <a:bodyPr/>
                    <a:lstStyle/>
                    <a:p>
                      <a:r>
                        <a:rPr lang="en-US" dirty="0"/>
                        <a:t>23.400</a:t>
                      </a:r>
                    </a:p>
                  </a:txBody>
                  <a:tcPr/>
                </a:tc>
                <a:extLst>
                  <a:ext uri="{0D108BD9-81ED-4DB2-BD59-A6C34878D82A}">
                    <a16:rowId xmlns:a16="http://schemas.microsoft.com/office/drawing/2014/main" val="10004"/>
                  </a:ext>
                </a:extLst>
              </a:tr>
            </a:tbl>
          </a:graphicData>
        </a:graphic>
      </p:graphicFrame>
      <p:sp>
        <p:nvSpPr>
          <p:cNvPr id="9" name="Content Placeholder 2"/>
          <p:cNvSpPr txBox="1">
            <a:spLocks/>
          </p:cNvSpPr>
          <p:nvPr/>
        </p:nvSpPr>
        <p:spPr>
          <a:xfrm>
            <a:off x="457200" y="3204102"/>
            <a:ext cx="8229600" cy="25460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Scaled BMI:					  Regular BMI:</a:t>
            </a:r>
          </a:p>
        </p:txBody>
      </p:sp>
      <p:pic>
        <p:nvPicPr>
          <p:cNvPr id="11" name="Picture 10" descr="Olympic_Rings.svg.png"/>
          <p:cNvPicPr>
            <a:picLocks noChangeAspect="1"/>
          </p:cNvPicPr>
          <p:nvPr/>
        </p:nvPicPr>
        <p:blipFill>
          <a:blip r:embed="rId3">
            <a:alphaModFix amt="3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Tree>
    <p:extLst>
      <p:ext uri="{BB962C8B-B14F-4D97-AF65-F5344CB8AC3E}">
        <p14:creationId xmlns:p14="http://schemas.microsoft.com/office/powerpoint/2010/main" val="3457488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lympic_Rings.svg.png"/>
          <p:cNvPicPr>
            <a:picLocks noChangeAspect="1"/>
          </p:cNvPicPr>
          <p:nvPr/>
        </p:nvPicPr>
        <p:blipFill>
          <a:blip r:embed="rId2">
            <a:alphaModFix amt="3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title"/>
          </p:nvPr>
        </p:nvSpPr>
        <p:spPr/>
        <p:txBody>
          <a:bodyPr/>
          <a:lstStyle/>
          <a:p>
            <a:r>
              <a:rPr lang="en-US" dirty="0"/>
              <a:t>BMI Analysis</a:t>
            </a:r>
          </a:p>
        </p:txBody>
      </p:sp>
      <p:sp>
        <p:nvSpPr>
          <p:cNvPr id="3" name="Content Placeholder 2"/>
          <p:cNvSpPr>
            <a:spLocks noGrp="1"/>
          </p:cNvSpPr>
          <p:nvPr>
            <p:ph idx="1"/>
          </p:nvPr>
        </p:nvSpPr>
        <p:spPr/>
        <p:txBody>
          <a:bodyPr/>
          <a:lstStyle/>
          <a:p>
            <a:r>
              <a:rPr lang="en-US" dirty="0"/>
              <a:t>How has BMI changed throughout the years?</a:t>
            </a:r>
          </a:p>
        </p:txBody>
      </p:sp>
      <p:pic>
        <p:nvPicPr>
          <p:cNvPr id="7" name="Picture 6" descr="bmi_gen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96" y="2169255"/>
            <a:ext cx="7586609" cy="4628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194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Olympic_Rings.svg.png"/>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title"/>
          </p:nvPr>
        </p:nvSpPr>
        <p:spPr/>
        <p:txBody>
          <a:bodyPr/>
          <a:lstStyle/>
          <a:p>
            <a:r>
              <a:rPr lang="en-US" dirty="0"/>
              <a:t>BMI Analysis</a:t>
            </a:r>
          </a:p>
        </p:txBody>
      </p:sp>
      <p:pic>
        <p:nvPicPr>
          <p:cNvPr id="9" name="Picture 8" descr="top_bmi_gen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810" y="1202531"/>
            <a:ext cx="6492380" cy="5441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2985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Olympic_Rings.svg.png"/>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title"/>
          </p:nvPr>
        </p:nvSpPr>
        <p:spPr/>
        <p:txBody>
          <a:bodyPr>
            <a:normAutofit fontScale="90000"/>
          </a:bodyPr>
          <a:lstStyle/>
          <a:p>
            <a:r>
              <a:rPr lang="en-US" dirty="0"/>
              <a:t>BMI Analysis of Country’s Best Sports</a:t>
            </a:r>
          </a:p>
        </p:txBody>
      </p:sp>
      <p:graphicFrame>
        <p:nvGraphicFramePr>
          <p:cNvPr id="16" name="Table 15"/>
          <p:cNvGraphicFramePr>
            <a:graphicFrameLocks noGrp="1"/>
          </p:cNvGraphicFramePr>
          <p:nvPr>
            <p:extLst>
              <p:ext uri="{D42A27DB-BD31-4B8C-83A1-F6EECF244321}">
                <p14:modId xmlns:p14="http://schemas.microsoft.com/office/powerpoint/2010/main" val="1893735925"/>
              </p:ext>
            </p:extLst>
          </p:nvPr>
        </p:nvGraphicFramePr>
        <p:xfrm>
          <a:off x="457201" y="1282576"/>
          <a:ext cx="4117506" cy="2515071"/>
        </p:xfrm>
        <a:graphic>
          <a:graphicData uri="http://schemas.openxmlformats.org/drawingml/2006/table">
            <a:tbl>
              <a:tblPr firstRow="1" firstCol="1" bandRow="1">
                <a:tableStyleId>{5C22544A-7EE6-4342-B048-85BDC9FD1C3A}</a:tableStyleId>
              </a:tblPr>
              <a:tblGrid>
                <a:gridCol w="2573361">
                  <a:extLst>
                    <a:ext uri="{9D8B030D-6E8A-4147-A177-3AD203B41FA5}">
                      <a16:colId xmlns:a16="http://schemas.microsoft.com/office/drawing/2014/main" val="20000"/>
                    </a:ext>
                  </a:extLst>
                </a:gridCol>
                <a:gridCol w="1544145">
                  <a:extLst>
                    <a:ext uri="{9D8B030D-6E8A-4147-A177-3AD203B41FA5}">
                      <a16:colId xmlns:a16="http://schemas.microsoft.com/office/drawing/2014/main" val="20001"/>
                    </a:ext>
                  </a:extLst>
                </a:gridCol>
              </a:tblGrid>
              <a:tr h="414910">
                <a:tc>
                  <a:txBody>
                    <a:bodyPr/>
                    <a:lstStyle/>
                    <a:p>
                      <a:pPr algn="ctr"/>
                      <a:r>
                        <a:rPr lang="en-US" sz="2000" dirty="0"/>
                        <a:t>Top Events - USA</a:t>
                      </a:r>
                    </a:p>
                  </a:txBody>
                  <a:tcPr marL="75778" marR="75778" marT="37889" marB="37889"/>
                </a:tc>
                <a:tc>
                  <a:txBody>
                    <a:bodyPr/>
                    <a:lstStyle/>
                    <a:p>
                      <a:pPr algn="ctr"/>
                      <a:r>
                        <a:rPr lang="en-US" sz="2000" dirty="0"/>
                        <a:t>Average</a:t>
                      </a:r>
                      <a:r>
                        <a:rPr lang="en-US" sz="2000" baseline="0" dirty="0"/>
                        <a:t> BMI</a:t>
                      </a:r>
                      <a:endParaRPr lang="en-US" sz="2000" dirty="0"/>
                    </a:p>
                  </a:txBody>
                  <a:tcPr marL="75778" marR="75778" marT="37889" marB="37889"/>
                </a:tc>
                <a:extLst>
                  <a:ext uri="{0D108BD9-81ED-4DB2-BD59-A6C34878D82A}">
                    <a16:rowId xmlns:a16="http://schemas.microsoft.com/office/drawing/2014/main" val="10000"/>
                  </a:ext>
                </a:extLst>
              </a:tr>
              <a:tr h="476689">
                <a:tc>
                  <a:txBody>
                    <a:bodyPr/>
                    <a:lstStyle/>
                    <a:p>
                      <a:pPr algn="l" fontAlgn="b"/>
                      <a:r>
                        <a:rPr lang="en-US" sz="1400" u="none" strike="noStrike" dirty="0">
                          <a:effectLst/>
                        </a:rPr>
                        <a:t>Athletics Men's 4 x 400 </a:t>
                      </a:r>
                      <a:r>
                        <a:rPr lang="en-US" sz="1400" u="none" strike="noStrike" dirty="0" err="1">
                          <a:effectLst/>
                        </a:rPr>
                        <a:t>metres</a:t>
                      </a:r>
                      <a:r>
                        <a:rPr lang="en-US" sz="1400" u="none" strike="noStrike" dirty="0">
                          <a:effectLst/>
                        </a:rPr>
                        <a:t> Relay</a:t>
                      </a:r>
                      <a:endParaRPr lang="en-US" sz="1400" b="0" i="0" u="none" strike="noStrike" dirty="0">
                        <a:solidFill>
                          <a:srgbClr val="000000"/>
                        </a:solidFill>
                        <a:effectLst/>
                        <a:latin typeface="Calibri"/>
                      </a:endParaRPr>
                    </a:p>
                  </a:txBody>
                  <a:tcPr marL="10525" marR="10525" marT="10525" marB="0" anchor="ctr"/>
                </a:tc>
                <a:tc>
                  <a:txBody>
                    <a:bodyPr/>
                    <a:lstStyle/>
                    <a:p>
                      <a:pPr algn="r" fontAlgn="b"/>
                      <a:r>
                        <a:rPr lang="hr-HR" sz="1600" u="none" strike="noStrike" dirty="0">
                          <a:effectLst/>
                        </a:rPr>
                        <a:t>22.481</a:t>
                      </a:r>
                      <a:endParaRPr lang="hr-HR" sz="1600" b="0" i="0" u="none" strike="noStrike" dirty="0">
                        <a:solidFill>
                          <a:srgbClr val="000000"/>
                        </a:solidFill>
                        <a:effectLst/>
                        <a:latin typeface="Calibri"/>
                      </a:endParaRPr>
                    </a:p>
                  </a:txBody>
                  <a:tcPr marL="10525" marR="10525" marT="10525" marB="0" anchor="ctr"/>
                </a:tc>
                <a:extLst>
                  <a:ext uri="{0D108BD9-81ED-4DB2-BD59-A6C34878D82A}">
                    <a16:rowId xmlns:a16="http://schemas.microsoft.com/office/drawing/2014/main" val="10001"/>
                  </a:ext>
                </a:extLst>
              </a:tr>
              <a:tr h="335047">
                <a:tc>
                  <a:txBody>
                    <a:bodyPr/>
                    <a:lstStyle/>
                    <a:p>
                      <a:pPr algn="l" fontAlgn="b"/>
                      <a:r>
                        <a:rPr lang="en-US" sz="1400" u="none" strike="noStrike" dirty="0">
                          <a:effectLst/>
                        </a:rPr>
                        <a:t>Athletics Men's 400 </a:t>
                      </a:r>
                      <a:r>
                        <a:rPr lang="en-US" sz="1400" u="none" strike="noStrike" dirty="0" err="1">
                          <a:effectLst/>
                        </a:rPr>
                        <a:t>metres</a:t>
                      </a:r>
                      <a:endParaRPr lang="en-US" sz="1400" b="0" i="0" u="none" strike="noStrike" dirty="0">
                        <a:solidFill>
                          <a:srgbClr val="000000"/>
                        </a:solidFill>
                        <a:effectLst/>
                        <a:latin typeface="Calibri"/>
                      </a:endParaRPr>
                    </a:p>
                  </a:txBody>
                  <a:tcPr marL="10525" marR="10525" marT="10525" marB="0" anchor="ctr"/>
                </a:tc>
                <a:tc>
                  <a:txBody>
                    <a:bodyPr/>
                    <a:lstStyle/>
                    <a:p>
                      <a:pPr algn="r" fontAlgn="b"/>
                      <a:r>
                        <a:rPr lang="is-IS" sz="1600" u="none" strike="noStrike" dirty="0">
                          <a:effectLst/>
                        </a:rPr>
                        <a:t>22.307</a:t>
                      </a:r>
                      <a:endParaRPr lang="is-IS" sz="1600" b="0" i="0" u="none" strike="noStrike" dirty="0">
                        <a:solidFill>
                          <a:srgbClr val="000000"/>
                        </a:solidFill>
                        <a:effectLst/>
                        <a:latin typeface="Calibri"/>
                      </a:endParaRPr>
                    </a:p>
                  </a:txBody>
                  <a:tcPr marL="10525" marR="10525" marT="10525" marB="0" anchor="ctr"/>
                </a:tc>
                <a:extLst>
                  <a:ext uri="{0D108BD9-81ED-4DB2-BD59-A6C34878D82A}">
                    <a16:rowId xmlns:a16="http://schemas.microsoft.com/office/drawing/2014/main" val="10002"/>
                  </a:ext>
                </a:extLst>
              </a:tr>
              <a:tr h="335047">
                <a:tc>
                  <a:txBody>
                    <a:bodyPr/>
                    <a:lstStyle/>
                    <a:p>
                      <a:pPr algn="l" fontAlgn="b"/>
                      <a:r>
                        <a:rPr lang="en-US" sz="1400" u="none" strike="noStrike" dirty="0">
                          <a:effectLst/>
                        </a:rPr>
                        <a:t>Basketball Men's Basketball</a:t>
                      </a:r>
                      <a:endParaRPr lang="en-US" sz="1400" b="0" i="0" u="none" strike="noStrike" dirty="0">
                        <a:solidFill>
                          <a:srgbClr val="000000"/>
                        </a:solidFill>
                        <a:effectLst/>
                        <a:latin typeface="Calibri"/>
                      </a:endParaRPr>
                    </a:p>
                  </a:txBody>
                  <a:tcPr marL="10525" marR="10525" marT="10525" marB="0" anchor="ctr"/>
                </a:tc>
                <a:tc>
                  <a:txBody>
                    <a:bodyPr/>
                    <a:lstStyle/>
                    <a:p>
                      <a:pPr algn="r" fontAlgn="b"/>
                      <a:r>
                        <a:rPr lang="hr-HR" sz="1600" u="none" strike="noStrike" dirty="0">
                          <a:effectLst/>
                        </a:rPr>
                        <a:t>24.297</a:t>
                      </a:r>
                      <a:endParaRPr lang="hr-HR" sz="1600" b="0" i="0" u="none" strike="noStrike" dirty="0">
                        <a:solidFill>
                          <a:srgbClr val="000000"/>
                        </a:solidFill>
                        <a:effectLst/>
                        <a:latin typeface="Calibri"/>
                      </a:endParaRPr>
                    </a:p>
                  </a:txBody>
                  <a:tcPr marL="10525" marR="10525" marT="10525" marB="0" anchor="ctr"/>
                </a:tc>
                <a:extLst>
                  <a:ext uri="{0D108BD9-81ED-4DB2-BD59-A6C34878D82A}">
                    <a16:rowId xmlns:a16="http://schemas.microsoft.com/office/drawing/2014/main" val="10003"/>
                  </a:ext>
                </a:extLst>
              </a:tr>
              <a:tr h="476689">
                <a:tc>
                  <a:txBody>
                    <a:bodyPr/>
                    <a:lstStyle/>
                    <a:p>
                      <a:pPr algn="l" fontAlgn="b"/>
                      <a:r>
                        <a:rPr lang="en-US" sz="1400" u="none" strike="noStrike" dirty="0">
                          <a:effectLst/>
                        </a:rPr>
                        <a:t>Swimming Men's 4 x 100 </a:t>
                      </a:r>
                      <a:r>
                        <a:rPr lang="en-US" sz="1400" u="none" strike="noStrike" dirty="0" err="1">
                          <a:effectLst/>
                        </a:rPr>
                        <a:t>metres</a:t>
                      </a:r>
                      <a:r>
                        <a:rPr lang="en-US" sz="1400" u="none" strike="noStrike" dirty="0">
                          <a:effectLst/>
                        </a:rPr>
                        <a:t> Medley Relay</a:t>
                      </a:r>
                      <a:endParaRPr lang="en-US" sz="1400" b="0" i="0" u="none" strike="noStrike" dirty="0">
                        <a:solidFill>
                          <a:srgbClr val="000000"/>
                        </a:solidFill>
                        <a:effectLst/>
                        <a:latin typeface="Calibri"/>
                      </a:endParaRPr>
                    </a:p>
                  </a:txBody>
                  <a:tcPr marL="10525" marR="10525" marT="10525" marB="0" anchor="ctr"/>
                </a:tc>
                <a:tc>
                  <a:txBody>
                    <a:bodyPr/>
                    <a:lstStyle/>
                    <a:p>
                      <a:pPr algn="r" fontAlgn="b"/>
                      <a:r>
                        <a:rPr lang="hr-HR" sz="1600" u="none" strike="noStrike" dirty="0">
                          <a:effectLst/>
                        </a:rPr>
                        <a:t>23.539</a:t>
                      </a:r>
                      <a:endParaRPr lang="hr-HR" sz="1600" b="0" i="0" u="none" strike="noStrike" dirty="0">
                        <a:solidFill>
                          <a:srgbClr val="000000"/>
                        </a:solidFill>
                        <a:effectLst/>
                        <a:latin typeface="Calibri"/>
                      </a:endParaRPr>
                    </a:p>
                  </a:txBody>
                  <a:tcPr marL="10525" marR="10525" marT="10525" marB="0" anchor="ctr"/>
                </a:tc>
                <a:extLst>
                  <a:ext uri="{0D108BD9-81ED-4DB2-BD59-A6C34878D82A}">
                    <a16:rowId xmlns:a16="http://schemas.microsoft.com/office/drawing/2014/main" val="10004"/>
                  </a:ext>
                </a:extLst>
              </a:tr>
              <a:tr h="476689">
                <a:tc>
                  <a:txBody>
                    <a:bodyPr/>
                    <a:lstStyle/>
                    <a:p>
                      <a:pPr algn="l" fontAlgn="b"/>
                      <a:r>
                        <a:rPr lang="en-US" sz="1400" u="none" strike="noStrike" dirty="0">
                          <a:effectLst/>
                        </a:rPr>
                        <a:t>Swimming Men's 4 x 200 </a:t>
                      </a:r>
                      <a:r>
                        <a:rPr lang="en-US" sz="1400" u="none" strike="noStrike" dirty="0" err="1">
                          <a:effectLst/>
                        </a:rPr>
                        <a:t>metres</a:t>
                      </a:r>
                      <a:r>
                        <a:rPr lang="en-US" sz="1400" u="none" strike="noStrike" dirty="0">
                          <a:effectLst/>
                        </a:rPr>
                        <a:t> Freestyle Relay</a:t>
                      </a:r>
                      <a:endParaRPr lang="en-US" sz="1400" b="0" i="0" u="none" strike="noStrike" dirty="0">
                        <a:solidFill>
                          <a:srgbClr val="000000"/>
                        </a:solidFill>
                        <a:effectLst/>
                        <a:latin typeface="Calibri"/>
                      </a:endParaRPr>
                    </a:p>
                  </a:txBody>
                  <a:tcPr marL="10525" marR="10525" marT="10525" marB="0" anchor="ctr"/>
                </a:tc>
                <a:tc>
                  <a:txBody>
                    <a:bodyPr/>
                    <a:lstStyle/>
                    <a:p>
                      <a:pPr algn="r" fontAlgn="b"/>
                      <a:r>
                        <a:rPr lang="hr-HR" sz="1600" u="none" strike="noStrike" dirty="0">
                          <a:effectLst/>
                        </a:rPr>
                        <a:t>23.233</a:t>
                      </a:r>
                      <a:endParaRPr lang="hr-HR" sz="1600" b="0" i="0" u="none" strike="noStrike" dirty="0">
                        <a:solidFill>
                          <a:srgbClr val="000000"/>
                        </a:solidFill>
                        <a:effectLst/>
                        <a:latin typeface="Calibri"/>
                      </a:endParaRPr>
                    </a:p>
                  </a:txBody>
                  <a:tcPr marL="10525" marR="10525" marT="10525" marB="0" anchor="ctr"/>
                </a:tc>
                <a:extLst>
                  <a:ext uri="{0D108BD9-81ED-4DB2-BD59-A6C34878D82A}">
                    <a16:rowId xmlns:a16="http://schemas.microsoft.com/office/drawing/2014/main" val="10005"/>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747916924"/>
              </p:ext>
            </p:extLst>
          </p:nvPr>
        </p:nvGraphicFramePr>
        <p:xfrm>
          <a:off x="457200" y="3954738"/>
          <a:ext cx="4117506" cy="2689420"/>
        </p:xfrm>
        <a:graphic>
          <a:graphicData uri="http://schemas.openxmlformats.org/drawingml/2006/table">
            <a:tbl>
              <a:tblPr firstRow="1" firstCol="1" bandRow="1">
                <a:tableStyleId>{5C22544A-7EE6-4342-B048-85BDC9FD1C3A}</a:tableStyleId>
              </a:tblPr>
              <a:tblGrid>
                <a:gridCol w="2573361">
                  <a:extLst>
                    <a:ext uri="{9D8B030D-6E8A-4147-A177-3AD203B41FA5}">
                      <a16:colId xmlns:a16="http://schemas.microsoft.com/office/drawing/2014/main" val="20000"/>
                    </a:ext>
                  </a:extLst>
                </a:gridCol>
                <a:gridCol w="1544145">
                  <a:extLst>
                    <a:ext uri="{9D8B030D-6E8A-4147-A177-3AD203B41FA5}">
                      <a16:colId xmlns:a16="http://schemas.microsoft.com/office/drawing/2014/main" val="20001"/>
                    </a:ext>
                  </a:extLst>
                </a:gridCol>
              </a:tblGrid>
              <a:tr h="442421">
                <a:tc>
                  <a:txBody>
                    <a:bodyPr/>
                    <a:lstStyle/>
                    <a:p>
                      <a:pPr algn="ctr"/>
                      <a:r>
                        <a:rPr lang="en-US" sz="2000" dirty="0"/>
                        <a:t>Top Events - Germany</a:t>
                      </a:r>
                    </a:p>
                  </a:txBody>
                  <a:tcPr marL="75778" marR="75778" marT="37889" marB="37889"/>
                </a:tc>
                <a:tc>
                  <a:txBody>
                    <a:bodyPr/>
                    <a:lstStyle/>
                    <a:p>
                      <a:pPr algn="ctr"/>
                      <a:r>
                        <a:rPr lang="en-US" sz="2000" dirty="0"/>
                        <a:t>Average</a:t>
                      </a:r>
                      <a:r>
                        <a:rPr lang="en-US" sz="2000" baseline="0" dirty="0"/>
                        <a:t> BMI</a:t>
                      </a:r>
                      <a:endParaRPr lang="en-US" sz="2000" dirty="0"/>
                    </a:p>
                  </a:txBody>
                  <a:tcPr marL="75778" marR="75778" marT="37889" marB="37889"/>
                </a:tc>
                <a:extLst>
                  <a:ext uri="{0D108BD9-81ED-4DB2-BD59-A6C34878D82A}">
                    <a16:rowId xmlns:a16="http://schemas.microsoft.com/office/drawing/2014/main" val="10000"/>
                  </a:ext>
                </a:extLst>
              </a:tr>
              <a:tr h="357262">
                <a:tc>
                  <a:txBody>
                    <a:bodyPr/>
                    <a:lstStyle/>
                    <a:p>
                      <a:pPr algn="l" fontAlgn="b"/>
                      <a:r>
                        <a:rPr lang="en-US" sz="1400" u="none" strike="noStrike" dirty="0">
                          <a:effectLst/>
                        </a:rPr>
                        <a:t>Athletics Men's Discus Throw</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hr-HR" sz="1600" u="none" strike="noStrike" dirty="0">
                          <a:effectLst/>
                        </a:rPr>
                        <a:t>29.065</a:t>
                      </a:r>
                      <a:endParaRPr lang="hr-HR" sz="1600" b="0" i="0" u="none" strike="noStrike" dirty="0">
                        <a:solidFill>
                          <a:srgbClr val="000000"/>
                        </a:solidFill>
                        <a:effectLst/>
                        <a:latin typeface="Calibri"/>
                      </a:endParaRPr>
                    </a:p>
                  </a:txBody>
                  <a:tcPr marL="12700" marR="12700" marT="12700" marB="0" anchor="ctr"/>
                </a:tc>
                <a:extLst>
                  <a:ext uri="{0D108BD9-81ED-4DB2-BD59-A6C34878D82A}">
                    <a16:rowId xmlns:a16="http://schemas.microsoft.com/office/drawing/2014/main" val="10001"/>
                  </a:ext>
                </a:extLst>
              </a:tr>
              <a:tr h="510825">
                <a:tc>
                  <a:txBody>
                    <a:bodyPr/>
                    <a:lstStyle/>
                    <a:p>
                      <a:pPr algn="l" fontAlgn="b"/>
                      <a:r>
                        <a:rPr lang="en-US" sz="1400" u="none" strike="noStrike" dirty="0">
                          <a:effectLst/>
                        </a:rPr>
                        <a:t>Canoeing Women's Kayak Doubles, 500 </a:t>
                      </a:r>
                      <a:r>
                        <a:rPr lang="en-US" sz="1400" u="none" strike="noStrike" dirty="0" err="1">
                          <a:effectLst/>
                        </a:rPr>
                        <a:t>metres</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hr-HR" sz="1600" u="none" strike="noStrike" dirty="0">
                          <a:effectLst/>
                        </a:rPr>
                        <a:t>22.849</a:t>
                      </a:r>
                      <a:endParaRPr lang="hr-HR" sz="1600" b="0" i="0" u="none" strike="noStrike" dirty="0">
                        <a:solidFill>
                          <a:srgbClr val="000000"/>
                        </a:solidFill>
                        <a:effectLst/>
                        <a:latin typeface="Calibri"/>
                      </a:endParaRPr>
                    </a:p>
                  </a:txBody>
                  <a:tcPr marL="12700" marR="12700" marT="12700" marB="0" anchor="ctr"/>
                </a:tc>
                <a:extLst>
                  <a:ext uri="{0D108BD9-81ED-4DB2-BD59-A6C34878D82A}">
                    <a16:rowId xmlns:a16="http://schemas.microsoft.com/office/drawing/2014/main" val="10002"/>
                  </a:ext>
                </a:extLst>
              </a:tr>
              <a:tr h="510825">
                <a:tc>
                  <a:txBody>
                    <a:bodyPr/>
                    <a:lstStyle/>
                    <a:p>
                      <a:pPr algn="l" fontAlgn="b"/>
                      <a:r>
                        <a:rPr lang="en-US" sz="1400" u="none" strike="noStrike" dirty="0">
                          <a:effectLst/>
                        </a:rPr>
                        <a:t>Equestrianism Mixed Dressage, Team</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nb-NO" sz="1600" u="none" strike="noStrike">
                          <a:effectLst/>
                        </a:rPr>
                        <a:t>21.258</a:t>
                      </a:r>
                      <a:endParaRPr lang="nb-NO" sz="16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val="10003"/>
                  </a:ext>
                </a:extLst>
              </a:tr>
              <a:tr h="357262">
                <a:tc>
                  <a:txBody>
                    <a:bodyPr/>
                    <a:lstStyle/>
                    <a:p>
                      <a:pPr algn="l" fontAlgn="b"/>
                      <a:r>
                        <a:rPr lang="en-US" sz="1400" u="none" strike="noStrike" dirty="0">
                          <a:effectLst/>
                        </a:rPr>
                        <a:t>Rowing Men's Quadruple Sculls</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nb-NO" sz="1600" u="none" strike="noStrike" dirty="0">
                          <a:effectLst/>
                        </a:rPr>
                        <a:t>25.037</a:t>
                      </a:r>
                      <a:endParaRPr lang="nb-NO" sz="1600" b="0" i="0" u="none" strike="noStrike" dirty="0">
                        <a:solidFill>
                          <a:srgbClr val="000000"/>
                        </a:solidFill>
                        <a:effectLst/>
                        <a:latin typeface="Calibri"/>
                      </a:endParaRPr>
                    </a:p>
                  </a:txBody>
                  <a:tcPr marL="12700" marR="12700" marT="12700" marB="0" anchor="ctr"/>
                </a:tc>
                <a:extLst>
                  <a:ext uri="{0D108BD9-81ED-4DB2-BD59-A6C34878D82A}">
                    <a16:rowId xmlns:a16="http://schemas.microsoft.com/office/drawing/2014/main" val="10004"/>
                  </a:ext>
                </a:extLst>
              </a:tr>
              <a:tr h="510825">
                <a:tc>
                  <a:txBody>
                    <a:bodyPr/>
                    <a:lstStyle/>
                    <a:p>
                      <a:pPr algn="l" fontAlgn="b"/>
                      <a:r>
                        <a:rPr lang="en-US" sz="1400" u="none" strike="noStrike" dirty="0">
                          <a:effectLst/>
                        </a:rPr>
                        <a:t>Rowing Women's Quadruple Sculls</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hr-HR" sz="1600" u="none" strike="noStrike" dirty="0">
                          <a:effectLst/>
                        </a:rPr>
                        <a:t>22.686</a:t>
                      </a:r>
                      <a:endParaRPr lang="hr-HR" sz="1600" b="0" i="0" u="none" strike="noStrike" dirty="0">
                        <a:solidFill>
                          <a:srgbClr val="000000"/>
                        </a:solidFill>
                        <a:effectLst/>
                        <a:latin typeface="Calibri"/>
                      </a:endParaRPr>
                    </a:p>
                  </a:txBody>
                  <a:tcPr marL="12700" marR="12700" marT="12700" marB="0" anchor="ctr"/>
                </a:tc>
                <a:extLst>
                  <a:ext uri="{0D108BD9-81ED-4DB2-BD59-A6C34878D82A}">
                    <a16:rowId xmlns:a16="http://schemas.microsoft.com/office/drawing/2014/main" val="10005"/>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823879161"/>
              </p:ext>
            </p:extLst>
          </p:nvPr>
        </p:nvGraphicFramePr>
        <p:xfrm>
          <a:off x="4845079" y="3954738"/>
          <a:ext cx="4117506" cy="2689420"/>
        </p:xfrm>
        <a:graphic>
          <a:graphicData uri="http://schemas.openxmlformats.org/drawingml/2006/table">
            <a:tbl>
              <a:tblPr firstRow="1" firstCol="1" bandRow="1">
                <a:tableStyleId>{5C22544A-7EE6-4342-B048-85BDC9FD1C3A}</a:tableStyleId>
              </a:tblPr>
              <a:tblGrid>
                <a:gridCol w="2573361">
                  <a:extLst>
                    <a:ext uri="{9D8B030D-6E8A-4147-A177-3AD203B41FA5}">
                      <a16:colId xmlns:a16="http://schemas.microsoft.com/office/drawing/2014/main" val="20000"/>
                    </a:ext>
                  </a:extLst>
                </a:gridCol>
                <a:gridCol w="1544145">
                  <a:extLst>
                    <a:ext uri="{9D8B030D-6E8A-4147-A177-3AD203B41FA5}">
                      <a16:colId xmlns:a16="http://schemas.microsoft.com/office/drawing/2014/main" val="20001"/>
                    </a:ext>
                  </a:extLst>
                </a:gridCol>
              </a:tblGrid>
              <a:tr h="485031">
                <a:tc>
                  <a:txBody>
                    <a:bodyPr/>
                    <a:lstStyle/>
                    <a:p>
                      <a:pPr algn="ctr"/>
                      <a:r>
                        <a:rPr lang="en-US" sz="2000" dirty="0"/>
                        <a:t>Top Events - China</a:t>
                      </a:r>
                    </a:p>
                  </a:txBody>
                  <a:tcPr marL="75778" marR="75778" marT="37889" marB="37889" anchor="ctr"/>
                </a:tc>
                <a:tc>
                  <a:txBody>
                    <a:bodyPr/>
                    <a:lstStyle/>
                    <a:p>
                      <a:pPr algn="ctr"/>
                      <a:r>
                        <a:rPr lang="en-US" sz="2000" dirty="0"/>
                        <a:t>Average</a:t>
                      </a:r>
                      <a:r>
                        <a:rPr lang="en-US" sz="2000" baseline="0" dirty="0"/>
                        <a:t> BMI</a:t>
                      </a:r>
                      <a:endParaRPr lang="en-US" sz="2000" dirty="0"/>
                    </a:p>
                  </a:txBody>
                  <a:tcPr marL="75778" marR="75778" marT="37889" marB="37889" anchor="ctr"/>
                </a:tc>
                <a:extLst>
                  <a:ext uri="{0D108BD9-81ED-4DB2-BD59-A6C34878D82A}">
                    <a16:rowId xmlns:a16="http://schemas.microsoft.com/office/drawing/2014/main" val="10000"/>
                  </a:ext>
                </a:extLst>
              </a:tr>
              <a:tr h="391669">
                <a:tc>
                  <a:txBody>
                    <a:bodyPr/>
                    <a:lstStyle/>
                    <a:p>
                      <a:pPr algn="l" fontAlgn="b"/>
                      <a:r>
                        <a:rPr lang="en-US" sz="1400" u="none" strike="noStrike" dirty="0">
                          <a:effectLst/>
                        </a:rPr>
                        <a:t>Badminton Women's Doubles</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nb-NO" sz="1600" u="none" strike="noStrike">
                          <a:effectLst/>
                        </a:rPr>
                        <a:t>21.647</a:t>
                      </a:r>
                      <a:endParaRPr lang="nb-NO" sz="16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val="10001"/>
                  </a:ext>
                </a:extLst>
              </a:tr>
              <a:tr h="391669">
                <a:tc>
                  <a:txBody>
                    <a:bodyPr/>
                    <a:lstStyle/>
                    <a:p>
                      <a:pPr algn="l" fontAlgn="b"/>
                      <a:r>
                        <a:rPr lang="en-US" sz="1400" u="none" strike="noStrike" dirty="0">
                          <a:effectLst/>
                        </a:rPr>
                        <a:t>Diving Women's Platform</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nb-NO" sz="1600" u="none" strike="noStrike">
                          <a:effectLst/>
                        </a:rPr>
                        <a:t>20.396</a:t>
                      </a:r>
                      <a:endParaRPr lang="nb-NO" sz="16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val="10002"/>
                  </a:ext>
                </a:extLst>
              </a:tr>
              <a:tr h="391669">
                <a:tc>
                  <a:txBody>
                    <a:bodyPr/>
                    <a:lstStyle/>
                    <a:p>
                      <a:pPr algn="l" fontAlgn="b"/>
                      <a:r>
                        <a:rPr lang="en-US" sz="1400" u="none" strike="noStrike" dirty="0">
                          <a:effectLst/>
                        </a:rPr>
                        <a:t>Diving Women's Springboard</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hr-HR" sz="1600" u="none" strike="noStrike">
                          <a:effectLst/>
                        </a:rPr>
                        <a:t>19.959</a:t>
                      </a:r>
                      <a:endParaRPr lang="hr-HR" sz="16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val="10003"/>
                  </a:ext>
                </a:extLst>
              </a:tr>
              <a:tr h="391669">
                <a:tc>
                  <a:txBody>
                    <a:bodyPr/>
                    <a:lstStyle/>
                    <a:p>
                      <a:pPr algn="l" fontAlgn="b"/>
                      <a:r>
                        <a:rPr lang="en-US" sz="1400" u="none" strike="noStrike">
                          <a:effectLst/>
                        </a:rPr>
                        <a:t>Table Tennis Women's Singles</a:t>
                      </a:r>
                      <a:endParaRPr lang="en-US" sz="1400" b="0" i="0" u="none" strike="noStrike">
                        <a:solidFill>
                          <a:srgbClr val="000000"/>
                        </a:solidFill>
                        <a:effectLst/>
                        <a:latin typeface="Calibri"/>
                      </a:endParaRPr>
                    </a:p>
                  </a:txBody>
                  <a:tcPr marL="12700" marR="12700" marT="12700" marB="0" anchor="ctr"/>
                </a:tc>
                <a:tc>
                  <a:txBody>
                    <a:bodyPr/>
                    <a:lstStyle/>
                    <a:p>
                      <a:pPr algn="r" fontAlgn="b"/>
                      <a:r>
                        <a:rPr lang="nb-NO" sz="1600" u="none" strike="noStrike">
                          <a:effectLst/>
                        </a:rPr>
                        <a:t>21.366</a:t>
                      </a:r>
                      <a:endParaRPr lang="nb-NO" sz="16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val="10004"/>
                  </a:ext>
                </a:extLst>
              </a:tr>
              <a:tr h="637713">
                <a:tc>
                  <a:txBody>
                    <a:bodyPr/>
                    <a:lstStyle/>
                    <a:p>
                      <a:pPr algn="l" fontAlgn="b"/>
                      <a:r>
                        <a:rPr lang="en-US" sz="1400" u="none" strike="noStrike" dirty="0">
                          <a:effectLst/>
                        </a:rPr>
                        <a:t>Weightlifting Men's Lightweight</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nb-NO" sz="1600" u="none" strike="noStrike" dirty="0">
                          <a:effectLst/>
                        </a:rPr>
                        <a:t>25.028</a:t>
                      </a:r>
                      <a:endParaRPr lang="nb-NO" sz="1600" b="0" i="0" u="none" strike="noStrike" dirty="0">
                        <a:solidFill>
                          <a:srgbClr val="000000"/>
                        </a:solidFill>
                        <a:effectLst/>
                        <a:latin typeface="Calibri"/>
                      </a:endParaRPr>
                    </a:p>
                  </a:txBody>
                  <a:tcPr marL="12700" marR="12700" marT="12700" marB="0" anchor="ctr"/>
                </a:tc>
                <a:extLst>
                  <a:ext uri="{0D108BD9-81ED-4DB2-BD59-A6C34878D82A}">
                    <a16:rowId xmlns:a16="http://schemas.microsoft.com/office/drawing/2014/main" val="10005"/>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878331047"/>
              </p:ext>
            </p:extLst>
          </p:nvPr>
        </p:nvGraphicFramePr>
        <p:xfrm>
          <a:off x="4845079" y="1282577"/>
          <a:ext cx="4117506" cy="2515070"/>
        </p:xfrm>
        <a:graphic>
          <a:graphicData uri="http://schemas.openxmlformats.org/drawingml/2006/table">
            <a:tbl>
              <a:tblPr firstRow="1" firstCol="1" bandRow="1">
                <a:tableStyleId>{5C22544A-7EE6-4342-B048-85BDC9FD1C3A}</a:tableStyleId>
              </a:tblPr>
              <a:tblGrid>
                <a:gridCol w="2573361">
                  <a:extLst>
                    <a:ext uri="{9D8B030D-6E8A-4147-A177-3AD203B41FA5}">
                      <a16:colId xmlns:a16="http://schemas.microsoft.com/office/drawing/2014/main" val="20000"/>
                    </a:ext>
                  </a:extLst>
                </a:gridCol>
                <a:gridCol w="1544145">
                  <a:extLst>
                    <a:ext uri="{9D8B030D-6E8A-4147-A177-3AD203B41FA5}">
                      <a16:colId xmlns:a16="http://schemas.microsoft.com/office/drawing/2014/main" val="20001"/>
                    </a:ext>
                  </a:extLst>
                </a:gridCol>
              </a:tblGrid>
              <a:tr h="355349">
                <a:tc>
                  <a:txBody>
                    <a:bodyPr/>
                    <a:lstStyle/>
                    <a:p>
                      <a:pPr algn="ctr"/>
                      <a:r>
                        <a:rPr lang="en-US" sz="2000" dirty="0"/>
                        <a:t>Top Events - Russia</a:t>
                      </a:r>
                    </a:p>
                  </a:txBody>
                  <a:tcPr marL="75778" marR="75778" marT="37889" marB="37889"/>
                </a:tc>
                <a:tc>
                  <a:txBody>
                    <a:bodyPr/>
                    <a:lstStyle/>
                    <a:p>
                      <a:pPr algn="ctr"/>
                      <a:r>
                        <a:rPr lang="en-US" sz="2000" dirty="0"/>
                        <a:t>Average</a:t>
                      </a:r>
                      <a:r>
                        <a:rPr lang="en-US" sz="2000" baseline="0" dirty="0"/>
                        <a:t> BMI</a:t>
                      </a:r>
                      <a:endParaRPr lang="en-US" sz="2000" dirty="0"/>
                    </a:p>
                  </a:txBody>
                  <a:tcPr marL="75778" marR="75778" marT="37889" marB="37889"/>
                </a:tc>
                <a:extLst>
                  <a:ext uri="{0D108BD9-81ED-4DB2-BD59-A6C34878D82A}">
                    <a16:rowId xmlns:a16="http://schemas.microsoft.com/office/drawing/2014/main" val="10000"/>
                  </a:ext>
                </a:extLst>
              </a:tr>
              <a:tr h="265656">
                <a:tc>
                  <a:txBody>
                    <a:bodyPr/>
                    <a:lstStyle/>
                    <a:p>
                      <a:pPr algn="l" fontAlgn="b"/>
                      <a:r>
                        <a:rPr lang="en-US" sz="1400" u="none" strike="noStrike" dirty="0">
                          <a:effectLst/>
                        </a:rPr>
                        <a:t>Fencing Men's Sabre, Team</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hr-HR" sz="1600" u="none" strike="noStrike" dirty="0">
                          <a:effectLst/>
                        </a:rPr>
                        <a:t>23.701</a:t>
                      </a:r>
                      <a:endParaRPr lang="hr-HR" sz="1600" b="0" i="0" u="none" strike="noStrike" dirty="0">
                        <a:solidFill>
                          <a:srgbClr val="000000"/>
                        </a:solidFill>
                        <a:effectLst/>
                        <a:latin typeface="Calibri"/>
                      </a:endParaRPr>
                    </a:p>
                  </a:txBody>
                  <a:tcPr marL="12700" marR="12700" marT="12700" marB="0" anchor="ctr"/>
                </a:tc>
                <a:extLst>
                  <a:ext uri="{0D108BD9-81ED-4DB2-BD59-A6C34878D82A}">
                    <a16:rowId xmlns:a16="http://schemas.microsoft.com/office/drawing/2014/main" val="10001"/>
                  </a:ext>
                </a:extLst>
              </a:tr>
              <a:tr h="467209">
                <a:tc>
                  <a:txBody>
                    <a:bodyPr/>
                    <a:lstStyle/>
                    <a:p>
                      <a:pPr algn="l" fontAlgn="b"/>
                      <a:r>
                        <a:rPr lang="en-US" sz="1400" u="none" strike="noStrike" dirty="0">
                          <a:effectLst/>
                        </a:rPr>
                        <a:t>Gymnastics Women's Team All-Around</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hr-HR" sz="1600" u="none" strike="noStrike" dirty="0">
                          <a:effectLst/>
                        </a:rPr>
                        <a:t>18.970</a:t>
                      </a:r>
                      <a:endParaRPr lang="hr-HR" sz="1600" b="0" i="0" u="none" strike="noStrike" dirty="0">
                        <a:solidFill>
                          <a:srgbClr val="000000"/>
                        </a:solidFill>
                        <a:effectLst/>
                        <a:latin typeface="Calibri"/>
                      </a:endParaRPr>
                    </a:p>
                  </a:txBody>
                  <a:tcPr marL="12700" marR="12700" marT="12700" marB="0" anchor="ctr"/>
                </a:tc>
                <a:extLst>
                  <a:ext uri="{0D108BD9-81ED-4DB2-BD59-A6C34878D82A}">
                    <a16:rowId xmlns:a16="http://schemas.microsoft.com/office/drawing/2014/main" val="10002"/>
                  </a:ext>
                </a:extLst>
              </a:tr>
              <a:tr h="467209">
                <a:tc>
                  <a:txBody>
                    <a:bodyPr/>
                    <a:lstStyle/>
                    <a:p>
                      <a:pPr algn="l" fontAlgn="b"/>
                      <a:r>
                        <a:rPr lang="en-US" sz="1400" u="none" strike="noStrike" dirty="0">
                          <a:effectLst/>
                        </a:rPr>
                        <a:t>Rhythmic Gymnastics Women's Individual</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hr-HR" sz="1600" u="none" strike="noStrike" dirty="0">
                          <a:effectLst/>
                        </a:rPr>
                        <a:t>16.057</a:t>
                      </a:r>
                      <a:endParaRPr lang="hr-HR" sz="1600" b="0" i="0" u="none" strike="noStrike" dirty="0">
                        <a:solidFill>
                          <a:srgbClr val="000000"/>
                        </a:solidFill>
                        <a:effectLst/>
                        <a:latin typeface="Calibri"/>
                      </a:endParaRPr>
                    </a:p>
                  </a:txBody>
                  <a:tcPr marL="12700" marR="12700" marT="12700" marB="0" anchor="ctr"/>
                </a:tc>
                <a:extLst>
                  <a:ext uri="{0D108BD9-81ED-4DB2-BD59-A6C34878D82A}">
                    <a16:rowId xmlns:a16="http://schemas.microsoft.com/office/drawing/2014/main" val="10003"/>
                  </a:ext>
                </a:extLst>
              </a:tr>
              <a:tr h="467209">
                <a:tc>
                  <a:txBody>
                    <a:bodyPr/>
                    <a:lstStyle/>
                    <a:p>
                      <a:pPr algn="l" fontAlgn="b"/>
                      <a:r>
                        <a:rPr lang="en-US" sz="1400" u="none" strike="noStrike" dirty="0">
                          <a:effectLst/>
                        </a:rPr>
                        <a:t>Wrestling Men's Heavyweight, Freestyle</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hr-HR" sz="1600" u="none" strike="noStrike" dirty="0">
                          <a:effectLst/>
                        </a:rPr>
                        <a:t>29.336</a:t>
                      </a:r>
                      <a:endParaRPr lang="hr-HR" sz="1600" b="0" i="0" u="none" strike="noStrike" dirty="0">
                        <a:solidFill>
                          <a:srgbClr val="000000"/>
                        </a:solidFill>
                        <a:effectLst/>
                        <a:latin typeface="Calibri"/>
                      </a:endParaRPr>
                    </a:p>
                  </a:txBody>
                  <a:tcPr marL="12700" marR="12700" marT="12700" marB="0" anchor="ctr"/>
                </a:tc>
                <a:extLst>
                  <a:ext uri="{0D108BD9-81ED-4DB2-BD59-A6C34878D82A}">
                    <a16:rowId xmlns:a16="http://schemas.microsoft.com/office/drawing/2014/main" val="10004"/>
                  </a:ext>
                </a:extLst>
              </a:tr>
              <a:tr h="467209">
                <a:tc>
                  <a:txBody>
                    <a:bodyPr/>
                    <a:lstStyle/>
                    <a:p>
                      <a:pPr algn="l" fontAlgn="b"/>
                      <a:r>
                        <a:rPr lang="en-US" sz="1400" u="none" strike="noStrike" dirty="0">
                          <a:effectLst/>
                        </a:rPr>
                        <a:t>Wrestling Men's Light-Heavyweight, Freestyle</a:t>
                      </a:r>
                      <a:endParaRPr lang="en-US" sz="1400" b="0" i="0" u="none" strike="noStrike" dirty="0">
                        <a:solidFill>
                          <a:srgbClr val="000000"/>
                        </a:solidFill>
                        <a:effectLst/>
                        <a:latin typeface="Calibri"/>
                      </a:endParaRPr>
                    </a:p>
                  </a:txBody>
                  <a:tcPr marL="12700" marR="12700" marT="12700" marB="0" anchor="ctr"/>
                </a:tc>
                <a:tc>
                  <a:txBody>
                    <a:bodyPr/>
                    <a:lstStyle/>
                    <a:p>
                      <a:pPr algn="r" fontAlgn="b"/>
                      <a:r>
                        <a:rPr lang="nb-NO" sz="1600" u="none" strike="noStrike" dirty="0">
                          <a:effectLst/>
                        </a:rPr>
                        <a:t>27.170</a:t>
                      </a:r>
                      <a:endParaRPr lang="nb-NO" sz="1600" b="0" i="0" u="none" strike="noStrike" dirty="0">
                        <a:solidFill>
                          <a:srgbClr val="000000"/>
                        </a:solidFill>
                        <a:effectLst/>
                        <a:latin typeface="Calibri"/>
                      </a:endParaRPr>
                    </a:p>
                  </a:txBody>
                  <a:tcPr marL="12700" marR="12700" marT="1270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8329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Olympic_Rings.svg.png"/>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title"/>
          </p:nvPr>
        </p:nvSpPr>
        <p:spPr/>
        <p:txBody>
          <a:bodyPr>
            <a:normAutofit/>
          </a:bodyPr>
          <a:lstStyle/>
          <a:p>
            <a:r>
              <a:rPr lang="en-US" dirty="0"/>
              <a:t>Choosing your Champion</a:t>
            </a:r>
          </a:p>
        </p:txBody>
      </p:sp>
      <p:pic>
        <p:nvPicPr>
          <p:cNvPr id="9" name="Picture 8" descr="plot_u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259" y="1258359"/>
            <a:ext cx="6285482" cy="5267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39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lympic_Rings.svg.png"/>
          <p:cNvPicPr>
            <a:picLocks noChangeAspect="1"/>
          </p:cNvPicPr>
          <p:nvPr/>
        </p:nvPicPr>
        <p:blipFill>
          <a:blip r:embed="rId2">
            <a:alphaModFix amt="3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title"/>
          </p:nvPr>
        </p:nvSpPr>
        <p:spPr/>
        <p:txBody>
          <a:bodyPr/>
          <a:lstStyle/>
          <a:p>
            <a:r>
              <a:rPr lang="en-US" dirty="0"/>
              <a:t>The Hurdle</a:t>
            </a:r>
          </a:p>
        </p:txBody>
      </p:sp>
      <p:sp>
        <p:nvSpPr>
          <p:cNvPr id="3" name="Content Placeholder 2"/>
          <p:cNvSpPr>
            <a:spLocks noGrp="1"/>
          </p:cNvSpPr>
          <p:nvPr>
            <p:ph idx="1"/>
          </p:nvPr>
        </p:nvSpPr>
        <p:spPr>
          <a:xfrm>
            <a:off x="457200" y="1600200"/>
            <a:ext cx="8229600" cy="2896371"/>
          </a:xfrm>
        </p:spPr>
        <p:txBody>
          <a:bodyPr/>
          <a:lstStyle/>
          <a:p>
            <a:r>
              <a:rPr lang="en-US" dirty="0"/>
              <a:t>The Olympics are coming up soon, and you want an Olympian to represent your brand</a:t>
            </a:r>
          </a:p>
          <a:p>
            <a:r>
              <a:rPr lang="en-US" dirty="0"/>
              <a:t>You don’t want just any Olympian</a:t>
            </a:r>
            <a:r>
              <a:rPr lang="mr-IN" dirty="0"/>
              <a:t>…</a:t>
            </a:r>
            <a:r>
              <a:rPr lang="en-US" dirty="0"/>
              <a:t>you want a winner to champion your cause!</a:t>
            </a:r>
          </a:p>
          <a:p>
            <a:r>
              <a:rPr lang="en-US" dirty="0"/>
              <a:t>So how do you find yourself a winner?</a:t>
            </a:r>
          </a:p>
        </p:txBody>
      </p:sp>
      <p:sp>
        <p:nvSpPr>
          <p:cNvPr id="7" name="Content Placeholder 2"/>
          <p:cNvSpPr txBox="1">
            <a:spLocks/>
          </p:cNvSpPr>
          <p:nvPr/>
        </p:nvSpPr>
        <p:spPr>
          <a:xfrm>
            <a:off x="457200" y="4653350"/>
            <a:ext cx="8229600" cy="17373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An athlete is likely to medal if they represent one of the top countries, with a near-optimal BMI, and playing in their country’s best sports.</a:t>
            </a:r>
          </a:p>
        </p:txBody>
      </p:sp>
    </p:spTree>
    <p:extLst>
      <p:ext uri="{BB962C8B-B14F-4D97-AF65-F5344CB8AC3E}">
        <p14:creationId xmlns:p14="http://schemas.microsoft.com/office/powerpoint/2010/main" val="215864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Analysis</a:t>
            </a:r>
          </a:p>
        </p:txBody>
      </p:sp>
      <p:sp>
        <p:nvSpPr>
          <p:cNvPr id="3" name="Content Placeholder 2"/>
          <p:cNvSpPr>
            <a:spLocks noGrp="1"/>
          </p:cNvSpPr>
          <p:nvPr>
            <p:ph idx="1"/>
          </p:nvPr>
        </p:nvSpPr>
        <p:spPr/>
        <p:txBody>
          <a:bodyPr>
            <a:normAutofit fontScale="92500" lnSpcReduction="10000"/>
          </a:bodyPr>
          <a:lstStyle/>
          <a:p>
            <a:r>
              <a:rPr lang="en-US" dirty="0"/>
              <a:t>We also found that GDP and Population are both positively correlated with medal tallies</a:t>
            </a:r>
          </a:p>
          <a:p>
            <a:pPr lvl="1"/>
            <a:r>
              <a:rPr lang="en-US" dirty="0"/>
              <a:t>Winners are more common in wealthier nations</a:t>
            </a:r>
          </a:p>
          <a:p>
            <a:pPr lvl="1"/>
            <a:r>
              <a:rPr lang="en-US" dirty="0"/>
              <a:t>Another good reason to sponsor champions</a:t>
            </a:r>
          </a:p>
          <a:p>
            <a:r>
              <a:rPr lang="en-US" dirty="0"/>
              <a:t>Suggested future analyses</a:t>
            </a:r>
          </a:p>
          <a:p>
            <a:pPr lvl="1"/>
            <a:r>
              <a:rPr lang="en-US" dirty="0"/>
              <a:t>Examine the performance of other countries</a:t>
            </a:r>
          </a:p>
          <a:p>
            <a:pPr lvl="2"/>
            <a:r>
              <a:rPr lang="en-US" dirty="0"/>
              <a:t>Who is winning the events that the Top 4 aren’t?</a:t>
            </a:r>
          </a:p>
          <a:p>
            <a:pPr lvl="2"/>
            <a:r>
              <a:rPr lang="en-US" dirty="0"/>
              <a:t>Are there nations with large upward trends?</a:t>
            </a:r>
          </a:p>
          <a:p>
            <a:pPr lvl="1"/>
            <a:r>
              <a:rPr lang="en-US" dirty="0"/>
              <a:t>Expand athlete analysis beyond BMI</a:t>
            </a:r>
          </a:p>
          <a:p>
            <a:pPr lvl="2"/>
            <a:r>
              <a:rPr lang="en-US" dirty="0"/>
              <a:t>Age, Years of competition, Past medals, etc.</a:t>
            </a:r>
          </a:p>
        </p:txBody>
      </p:sp>
      <p:pic>
        <p:nvPicPr>
          <p:cNvPr id="5" name="Picture 4" descr="Olympic_Rings.svg.png"/>
          <p:cNvPicPr>
            <a:picLocks noChangeAspect="1"/>
          </p:cNvPicPr>
          <p:nvPr/>
        </p:nvPicPr>
        <p:blipFill>
          <a:blip r:embed="rId2">
            <a:alphaModFix amt="3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Tree>
    <p:extLst>
      <p:ext uri="{BB962C8B-B14F-4D97-AF65-F5344CB8AC3E}">
        <p14:creationId xmlns:p14="http://schemas.microsoft.com/office/powerpoint/2010/main" val="77200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lympic_Rings.svg.png"/>
          <p:cNvPicPr>
            <a:picLocks noChangeAspect="1"/>
          </p:cNvPicPr>
          <p:nvPr/>
        </p:nvPicPr>
        <p:blipFill>
          <a:blip r:embed="rId2">
            <a:alphaModFix amt="3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lnSpcReduction="10000"/>
          </a:bodyPr>
          <a:lstStyle/>
          <a:p>
            <a:r>
              <a:rPr lang="en-US" dirty="0"/>
              <a:t>When choosing an athlete to sponsor:</a:t>
            </a:r>
          </a:p>
          <a:p>
            <a:pPr lvl="1"/>
            <a:r>
              <a:rPr lang="en-US" dirty="0"/>
              <a:t>Home advantage favors countries, but not athletes</a:t>
            </a:r>
          </a:p>
          <a:p>
            <a:pPr lvl="1"/>
            <a:r>
              <a:rPr lang="en-US" dirty="0"/>
              <a:t>Top 4 countries: USA, Russia, Germany, and China</a:t>
            </a:r>
          </a:p>
          <a:p>
            <a:pPr lvl="2"/>
            <a:r>
              <a:rPr lang="en-US" dirty="0"/>
              <a:t>These countries do not share many of their best events</a:t>
            </a:r>
          </a:p>
          <a:p>
            <a:pPr lvl="1"/>
            <a:r>
              <a:rPr lang="en-US" dirty="0"/>
              <a:t>Countries send an even amount of men and women</a:t>
            </a:r>
          </a:p>
          <a:p>
            <a:pPr lvl="2"/>
            <a:r>
              <a:rPr lang="en-US" dirty="0"/>
              <a:t>These athletes have a consistent BMI range</a:t>
            </a:r>
          </a:p>
          <a:p>
            <a:r>
              <a:rPr lang="en-US" dirty="0"/>
              <a:t>So, when we look at athletes, we need to consider their country, sport, and BMI</a:t>
            </a:r>
          </a:p>
        </p:txBody>
      </p:sp>
    </p:spTree>
    <p:extLst>
      <p:ext uri="{BB962C8B-B14F-4D97-AF65-F5344CB8AC3E}">
        <p14:creationId xmlns:p14="http://schemas.microsoft.com/office/powerpoint/2010/main" val="348018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Description of the Data</a:t>
            </a:r>
          </a:p>
        </p:txBody>
      </p:sp>
      <p:sp>
        <p:nvSpPr>
          <p:cNvPr id="3" name="Content Placeholder 2"/>
          <p:cNvSpPr>
            <a:spLocks noGrp="1"/>
          </p:cNvSpPr>
          <p:nvPr>
            <p:ph idx="1"/>
          </p:nvPr>
        </p:nvSpPr>
        <p:spPr/>
        <p:txBody>
          <a:bodyPr>
            <a:normAutofit/>
          </a:bodyPr>
          <a:lstStyle/>
          <a:p>
            <a:r>
              <a:rPr lang="en-US" dirty="0"/>
              <a:t>Our data contains all participating athletes from every summer Olympic Games</a:t>
            </a:r>
          </a:p>
          <a:p>
            <a:r>
              <a:rPr lang="en-US" dirty="0"/>
              <a:t>Athletes’ ages, heights (cm), weights (kg), country, event, sport, and result (what medal, if any, that they won) are reported</a:t>
            </a:r>
          </a:p>
          <a:p>
            <a:r>
              <a:rPr lang="en-US" dirty="0"/>
              <a:t>We can find countries with the most winners and discover which physical traits are common among these winners</a:t>
            </a:r>
          </a:p>
        </p:txBody>
      </p:sp>
      <p:pic>
        <p:nvPicPr>
          <p:cNvPr id="6" name="Picture 5" descr="Olympic_Rings.svg.png"/>
          <p:cNvPicPr>
            <a:picLocks noChangeAspect="1"/>
          </p:cNvPicPr>
          <p:nvPr/>
        </p:nvPicPr>
        <p:blipFill>
          <a:blip r:embed="rId2">
            <a:alphaModFix amt="3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Tree>
    <p:extLst>
      <p:ext uri="{BB962C8B-B14F-4D97-AF65-F5344CB8AC3E}">
        <p14:creationId xmlns:p14="http://schemas.microsoft.com/office/powerpoint/2010/main" val="68612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our Contender?</a:t>
            </a:r>
          </a:p>
        </p:txBody>
      </p:sp>
      <p:sp>
        <p:nvSpPr>
          <p:cNvPr id="3" name="Content Placeholder 2"/>
          <p:cNvSpPr>
            <a:spLocks noGrp="1"/>
          </p:cNvSpPr>
          <p:nvPr>
            <p:ph idx="1"/>
          </p:nvPr>
        </p:nvSpPr>
        <p:spPr>
          <a:xfrm>
            <a:off x="457200" y="1600200"/>
            <a:ext cx="8229599" cy="5099050"/>
          </a:xfrm>
        </p:spPr>
        <p:txBody>
          <a:bodyPr>
            <a:normAutofit/>
          </a:bodyPr>
          <a:lstStyle/>
          <a:p>
            <a:r>
              <a:rPr lang="en-US" dirty="0"/>
              <a:t>Who has won medals historically?</a:t>
            </a:r>
          </a:p>
        </p:txBody>
      </p:sp>
      <p:pic>
        <p:nvPicPr>
          <p:cNvPr id="4" name="Picture 3" descr="performancecomparis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224" y="2175053"/>
            <a:ext cx="5419553" cy="4615722"/>
          </a:xfrm>
          <a:prstGeom prst="rect">
            <a:avLst/>
          </a:prstGeom>
          <a:noFill/>
          <a:ln>
            <a:noFill/>
          </a:ln>
        </p:spPr>
      </p:pic>
      <p:pic>
        <p:nvPicPr>
          <p:cNvPr id="7" name="Picture 6" descr="Olympic_Rings.svg.png"/>
          <p:cNvPicPr>
            <a:picLocks noChangeAspect="1"/>
          </p:cNvPicPr>
          <p:nvPr/>
        </p:nvPicPr>
        <p:blipFill>
          <a:blip r:embed="rId4">
            <a:alphaModFix amt="3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Tree>
    <p:extLst>
      <p:ext uri="{BB962C8B-B14F-4D97-AF65-F5344CB8AC3E}">
        <p14:creationId xmlns:p14="http://schemas.microsoft.com/office/powerpoint/2010/main" val="309291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677BC527-8F1A-4C1A-B105-06BFE45FF8D7}"/>
              </a:ext>
            </a:extLst>
          </p:cNvPr>
          <p:cNvSpPr>
            <a:spLocks noGrp="1"/>
          </p:cNvSpPr>
          <p:nvPr>
            <p:ph type="title"/>
          </p:nvPr>
        </p:nvSpPr>
        <p:spPr>
          <a:xfrm>
            <a:off x="457200" y="13375"/>
            <a:ext cx="8229600" cy="1143000"/>
          </a:xfrm>
        </p:spPr>
        <p:txBody>
          <a:bodyPr>
            <a:normAutofit fontScale="90000"/>
          </a:bodyPr>
          <a:lstStyle/>
          <a:p>
            <a:r>
              <a:rPr lang="en-US" altLang="zh-CN" dirty="0"/>
              <a:t>Do Host Countries have an Advantage?</a:t>
            </a:r>
            <a:endParaRPr lang="zh-CN" altLang="en-US" dirty="0"/>
          </a:p>
        </p:txBody>
      </p:sp>
      <p:pic>
        <p:nvPicPr>
          <p:cNvPr id="13" name="Picture 6" descr="Olympic_Rings.svg.png">
            <a:extLst>
              <a:ext uri="{FF2B5EF4-FFF2-40B4-BE49-F238E27FC236}">
                <a16:creationId xmlns:a16="http://schemas.microsoft.com/office/drawing/2014/main" id="{87BE6D63-FBF8-4C36-B513-8587879F0080}"/>
              </a:ext>
            </a:extLst>
          </p:cNvPr>
          <p:cNvPicPr>
            <a:picLocks noChangeAspect="1"/>
          </p:cNvPicPr>
          <p:nvPr/>
        </p:nvPicPr>
        <p:blipFill>
          <a:blip r:embed="rId3">
            <a:alphaModFix amt="18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pic>
        <p:nvPicPr>
          <p:cNvPr id="2" name="Picture 1" descr="Total medals for each country.png"/>
          <p:cNvPicPr>
            <a:picLocks noChangeAspect="1"/>
          </p:cNvPicPr>
          <p:nvPr/>
        </p:nvPicPr>
        <p:blipFill rotWithShape="1">
          <a:blip r:embed="rId4">
            <a:extLst>
              <a:ext uri="{28A0092B-C50C-407E-A947-70E740481C1C}">
                <a14:useLocalDpi xmlns:a14="http://schemas.microsoft.com/office/drawing/2010/main" val="0"/>
              </a:ext>
            </a:extLst>
          </a:blip>
          <a:srcRect l="6257" t="6468" r="8584" b="6268"/>
          <a:stretch/>
        </p:blipFill>
        <p:spPr>
          <a:xfrm>
            <a:off x="398924" y="925489"/>
            <a:ext cx="8346152" cy="5701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1211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29FF824-0D4B-4EED-A81D-D448EBBD23B7}"/>
              </a:ext>
            </a:extLst>
          </p:cNvPr>
          <p:cNvSpPr txBox="1">
            <a:spLocks/>
          </p:cNvSpPr>
          <p:nvPr/>
        </p:nvSpPr>
        <p:spPr>
          <a:xfrm>
            <a:off x="609600" y="1649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dirty="0"/>
              <a:t>What about the Athletes at Home?</a:t>
            </a:r>
            <a:endParaRPr lang="zh-CN" altLang="en-US" dirty="0"/>
          </a:p>
        </p:txBody>
      </p:sp>
      <p:pic>
        <p:nvPicPr>
          <p:cNvPr id="8" name="Picture 6" descr="Olympic_Rings.svg.png">
            <a:extLst>
              <a:ext uri="{FF2B5EF4-FFF2-40B4-BE49-F238E27FC236}">
                <a16:creationId xmlns:a16="http://schemas.microsoft.com/office/drawing/2014/main" id="{4EF8905A-C6B3-4DDF-9742-0B020B32EC1E}"/>
              </a:ext>
            </a:extLst>
          </p:cNvPr>
          <p:cNvPicPr>
            <a:picLocks noChangeAspect="1"/>
          </p:cNvPicPr>
          <p:nvPr/>
        </p:nvPicPr>
        <p:blipFill>
          <a:blip r:embed="rId3">
            <a:alphaModFix amt="18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pic>
        <p:nvPicPr>
          <p:cNvPr id="3" name="Picture 2" descr="Number of medals per athlete for each country.png"/>
          <p:cNvPicPr>
            <a:picLocks noChangeAspect="1"/>
          </p:cNvPicPr>
          <p:nvPr/>
        </p:nvPicPr>
        <p:blipFill rotWithShape="1">
          <a:blip r:embed="rId4">
            <a:extLst>
              <a:ext uri="{28A0092B-C50C-407E-A947-70E740481C1C}">
                <a14:useLocalDpi xmlns:a14="http://schemas.microsoft.com/office/drawing/2010/main" val="0"/>
              </a:ext>
            </a:extLst>
          </a:blip>
          <a:srcRect l="6667" t="6521" r="8127" b="5809"/>
          <a:stretch/>
        </p:blipFill>
        <p:spPr>
          <a:xfrm>
            <a:off x="461921" y="976976"/>
            <a:ext cx="8220159" cy="5638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65942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Revisit this Graph</a:t>
            </a:r>
            <a:r>
              <a:rPr lang="mr-IN" dirty="0"/>
              <a:t>…</a:t>
            </a:r>
            <a:endParaRPr lang="en-US" dirty="0"/>
          </a:p>
        </p:txBody>
      </p:sp>
      <p:sp>
        <p:nvSpPr>
          <p:cNvPr id="3" name="Content Placeholder 2"/>
          <p:cNvSpPr>
            <a:spLocks noGrp="1"/>
          </p:cNvSpPr>
          <p:nvPr>
            <p:ph idx="1"/>
          </p:nvPr>
        </p:nvSpPr>
        <p:spPr>
          <a:xfrm>
            <a:off x="457200" y="1600200"/>
            <a:ext cx="8229599" cy="5099050"/>
          </a:xfrm>
        </p:spPr>
        <p:txBody>
          <a:bodyPr>
            <a:normAutofit/>
          </a:bodyPr>
          <a:lstStyle/>
          <a:p>
            <a:r>
              <a:rPr lang="en-US" dirty="0"/>
              <a:t>Home field isn’t helpful to our cause, so let’s look at the countries with the most medals.</a:t>
            </a:r>
          </a:p>
        </p:txBody>
      </p:sp>
      <p:pic>
        <p:nvPicPr>
          <p:cNvPr id="7" name="Picture 6" descr="performancecomparis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811" y="2640861"/>
            <a:ext cx="4732378" cy="4030469"/>
          </a:xfrm>
          <a:prstGeom prst="rect">
            <a:avLst/>
          </a:prstGeom>
          <a:noFill/>
          <a:ln>
            <a:noFill/>
          </a:ln>
        </p:spPr>
      </p:pic>
      <p:pic>
        <p:nvPicPr>
          <p:cNvPr id="8" name="Picture 7" descr="Olympic_Rings.svg.png"/>
          <p:cNvPicPr>
            <a:picLocks noChangeAspect="1"/>
          </p:cNvPicPr>
          <p:nvPr/>
        </p:nvPicPr>
        <p:blipFill>
          <a:blip r:embed="rId4">
            <a:alphaModFix amt="3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Tree>
    <p:extLst>
      <p:ext uri="{BB962C8B-B14F-4D97-AF65-F5344CB8AC3E}">
        <p14:creationId xmlns:p14="http://schemas.microsoft.com/office/powerpoint/2010/main" val="60217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lympic_Rings.svg.png"/>
          <p:cNvPicPr>
            <a:picLocks noChangeAspect="1"/>
          </p:cNvPicPr>
          <p:nvPr/>
        </p:nvPicPr>
        <p:blipFill>
          <a:blip r:embed="rId3">
            <a:alphaModFix amt="18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title"/>
          </p:nvPr>
        </p:nvSpPr>
        <p:spPr/>
        <p:txBody>
          <a:bodyPr/>
          <a:lstStyle/>
          <a:p>
            <a:r>
              <a:rPr lang="en-US" dirty="0"/>
              <a:t>The Best of the Best</a:t>
            </a:r>
          </a:p>
        </p:txBody>
      </p:sp>
      <p:sp>
        <p:nvSpPr>
          <p:cNvPr id="3" name="Content Placeholder 2"/>
          <p:cNvSpPr>
            <a:spLocks noGrp="1"/>
          </p:cNvSpPr>
          <p:nvPr>
            <p:ph idx="1"/>
          </p:nvPr>
        </p:nvSpPr>
        <p:spPr/>
        <p:txBody>
          <a:bodyPr/>
          <a:lstStyle/>
          <a:p>
            <a:r>
              <a:rPr lang="en-US" dirty="0"/>
              <a:t>The Top 4: USA, Russia, Germany, and China</a:t>
            </a:r>
          </a:p>
        </p:txBody>
      </p:sp>
      <p:pic>
        <p:nvPicPr>
          <p:cNvPr id="12" name="Picture 11" descr="top4_meda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740" y="2177253"/>
            <a:ext cx="6138520" cy="4549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370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Olympic_Rings.svg.png"/>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0" y="1202531"/>
            <a:ext cx="9144000" cy="4436269"/>
          </a:xfrm>
          <a:prstGeom prst="rect">
            <a:avLst/>
          </a:prstGeom>
        </p:spPr>
      </p:pic>
      <p:sp>
        <p:nvSpPr>
          <p:cNvPr id="2" name="Title 1"/>
          <p:cNvSpPr>
            <a:spLocks noGrp="1"/>
          </p:cNvSpPr>
          <p:nvPr>
            <p:ph type="title"/>
          </p:nvPr>
        </p:nvSpPr>
        <p:spPr/>
        <p:txBody>
          <a:bodyPr>
            <a:normAutofit/>
          </a:bodyPr>
          <a:lstStyle/>
          <a:p>
            <a:r>
              <a:rPr lang="en-US" dirty="0"/>
              <a:t>The Top 4 through the Years</a:t>
            </a:r>
          </a:p>
        </p:txBody>
      </p:sp>
      <p:sp>
        <p:nvSpPr>
          <p:cNvPr id="3" name="Content Placeholder 2"/>
          <p:cNvSpPr>
            <a:spLocks noGrp="1"/>
          </p:cNvSpPr>
          <p:nvPr>
            <p:ph idx="1"/>
          </p:nvPr>
        </p:nvSpPr>
        <p:spPr/>
        <p:txBody>
          <a:bodyPr/>
          <a:lstStyle/>
          <a:p>
            <a:r>
              <a:rPr lang="en-US" dirty="0"/>
              <a:t>We can view Olympic performance by year:</a:t>
            </a:r>
          </a:p>
        </p:txBody>
      </p:sp>
      <p:pic>
        <p:nvPicPr>
          <p:cNvPr id="11" name="Picture 10" descr="yearcomparis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179" y="2189761"/>
            <a:ext cx="5931643" cy="44960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8480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1030</TotalTime>
  <Words>1272</Words>
  <Application>Microsoft Office PowerPoint</Application>
  <PresentationFormat>On-screen Show (4:3)</PresentationFormat>
  <Paragraphs>219</Paragraphs>
  <Slides>21</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Choosing a Champion</vt:lpstr>
      <vt:lpstr>The Hurdle</vt:lpstr>
      <vt:lpstr>Description of the Data</vt:lpstr>
      <vt:lpstr>Where is our Contender?</vt:lpstr>
      <vt:lpstr>Do Host Countries have an Advantage?</vt:lpstr>
      <vt:lpstr>PowerPoint Presentation</vt:lpstr>
      <vt:lpstr>Let’s Revisit this Graph…</vt:lpstr>
      <vt:lpstr>The Best of the Best</vt:lpstr>
      <vt:lpstr>The Top 4 through the Years</vt:lpstr>
      <vt:lpstr>What’s their Secret?</vt:lpstr>
      <vt:lpstr>PowerPoint Presentation</vt:lpstr>
      <vt:lpstr>How Efficient are the Top Countries?</vt:lpstr>
      <vt:lpstr>Who Excels Where?</vt:lpstr>
      <vt:lpstr>A Closer Look at the Athletes</vt:lpstr>
      <vt:lpstr>Let’s look at their BMIs</vt:lpstr>
      <vt:lpstr>BMI Analysis</vt:lpstr>
      <vt:lpstr>BMI Analysis</vt:lpstr>
      <vt:lpstr>BMI Analysis of Country’s Best Sports</vt:lpstr>
      <vt:lpstr>Choosing your Champion</vt:lpstr>
      <vt:lpstr>Further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16 – Olympics Data</dc:title>
  <dc:creator>Cory Nguyen</dc:creator>
  <cp:lastModifiedBy>Matt Zlotnik</cp:lastModifiedBy>
  <cp:revision>51</cp:revision>
  <dcterms:created xsi:type="dcterms:W3CDTF">2018-08-09T05:04:55Z</dcterms:created>
  <dcterms:modified xsi:type="dcterms:W3CDTF">2020-05-29T19:13:52Z</dcterms:modified>
</cp:coreProperties>
</file>